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1"/>
    <p:sldMasterId id="2147483906" r:id="rId2"/>
    <p:sldMasterId id="2147484005" r:id="rId3"/>
    <p:sldMasterId id="2147484951" r:id="rId4"/>
    <p:sldMasterId id="2147484097" r:id="rId5"/>
  </p:sldMasterIdLst>
  <p:notesMasterIdLst>
    <p:notesMasterId r:id="rId49"/>
  </p:notesMasterIdLst>
  <p:handoutMasterIdLst>
    <p:handoutMasterId r:id="rId50"/>
  </p:handoutMasterIdLst>
  <p:sldIdLst>
    <p:sldId id="1113" r:id="rId6"/>
    <p:sldId id="1155" r:id="rId7"/>
    <p:sldId id="1149" r:id="rId8"/>
    <p:sldId id="1167" r:id="rId9"/>
    <p:sldId id="1150" r:id="rId10"/>
    <p:sldId id="1168" r:id="rId11"/>
    <p:sldId id="1140" r:id="rId12"/>
    <p:sldId id="1156" r:id="rId13"/>
    <p:sldId id="991" r:id="rId14"/>
    <p:sldId id="992" r:id="rId15"/>
    <p:sldId id="1136" r:id="rId16"/>
    <p:sldId id="1185" r:id="rId17"/>
    <p:sldId id="1116" r:id="rId18"/>
    <p:sldId id="1133" r:id="rId19"/>
    <p:sldId id="1184" r:id="rId20"/>
    <p:sldId id="1183" r:id="rId21"/>
    <p:sldId id="1180" r:id="rId22"/>
    <p:sldId id="1181" r:id="rId23"/>
    <p:sldId id="1182" r:id="rId24"/>
    <p:sldId id="1118" r:id="rId25"/>
    <p:sldId id="1119" r:id="rId26"/>
    <p:sldId id="1158" r:id="rId27"/>
    <p:sldId id="1186" r:id="rId28"/>
    <p:sldId id="1166" r:id="rId29"/>
    <p:sldId id="1126" r:id="rId30"/>
    <p:sldId id="1127" r:id="rId31"/>
    <p:sldId id="1153" r:id="rId32"/>
    <p:sldId id="1152" r:id="rId33"/>
    <p:sldId id="1154" r:id="rId34"/>
    <p:sldId id="1172" r:id="rId35"/>
    <p:sldId id="1173" r:id="rId36"/>
    <p:sldId id="1176" r:id="rId37"/>
    <p:sldId id="1174" r:id="rId38"/>
    <p:sldId id="1175" r:id="rId39"/>
    <p:sldId id="1178" r:id="rId40"/>
    <p:sldId id="1177" r:id="rId41"/>
    <p:sldId id="1170" r:id="rId42"/>
    <p:sldId id="1165" r:id="rId43"/>
    <p:sldId id="1160" r:id="rId44"/>
    <p:sldId id="1179" r:id="rId45"/>
    <p:sldId id="1171" r:id="rId46"/>
    <p:sldId id="1164" r:id="rId47"/>
    <p:sldId id="1187" r:id="rId48"/>
  </p:sldIdLst>
  <p:sldSz cx="9144000" cy="6858000" type="screen4x3"/>
  <p:notesSz cx="6797675" cy="9928225"/>
  <p:defaultTextStyle>
    <a:defPPr>
      <a:defRPr lang="en-GB"/>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00">
          <p15:clr>
            <a:srgbClr val="A4A3A4"/>
          </p15:clr>
        </p15:guide>
        <p15:guide id="3" orient="horz" pos="1253">
          <p15:clr>
            <a:srgbClr val="A4A3A4"/>
          </p15:clr>
        </p15:guide>
        <p15:guide id="4" pos="2880">
          <p15:clr>
            <a:srgbClr val="A4A3A4"/>
          </p15:clr>
        </p15:guide>
        <p15:guide id="5" pos="521">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AB"/>
    <a:srgbClr val="000066"/>
    <a:srgbClr val="656A6F"/>
    <a:srgbClr val="DCCE87"/>
    <a:srgbClr val="E41938"/>
    <a:srgbClr val="FF33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8" autoAdjust="0"/>
    <p:restoredTop sz="99074" autoAdjust="0"/>
  </p:normalViewPr>
  <p:slideViewPr>
    <p:cSldViewPr>
      <p:cViewPr varScale="1">
        <p:scale>
          <a:sx n="116" d="100"/>
          <a:sy n="116" d="100"/>
        </p:scale>
        <p:origin x="1086" y="108"/>
      </p:cViewPr>
      <p:guideLst>
        <p:guide orient="horz" pos="2160"/>
        <p:guide orient="horz" pos="300"/>
        <p:guide orient="horz" pos="1253"/>
        <p:guide pos="2880"/>
        <p:guide pos="52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47" d="100"/>
          <a:sy n="47" d="100"/>
        </p:scale>
        <p:origin x="-2004" y="-102"/>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handoutMaster" Target="handoutMasters/handoutMaster1.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theme" Target="theme/theme1.xml"/><Relationship Id="rId5" Type="http://schemas.openxmlformats.org/officeDocument/2006/relationships/slideMaster" Target="slideMasters/slideMaster5.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8" Type="http://schemas.openxmlformats.org/officeDocument/2006/relationships/slide" Target="slides/slide3.xml"/><Relationship Id="rId51"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300" tIns="46150" rIns="92300" bIns="46150" numCol="1" anchor="t" anchorCtr="0" compatLnSpc="1">
            <a:prstTxWarp prst="textNoShape">
              <a:avLst/>
            </a:prstTxWarp>
          </a:bodyPr>
          <a:lstStyle>
            <a:lvl1pPr>
              <a:defRPr sz="1200"/>
            </a:lvl1pPr>
          </a:lstStyle>
          <a:p>
            <a:pPr>
              <a:defRPr/>
            </a:pPr>
            <a:endParaRPr lang="en-US"/>
          </a:p>
        </p:txBody>
      </p:sp>
      <p:sp>
        <p:nvSpPr>
          <p:cNvPr id="76803" name="Rectangle 3"/>
          <p:cNvSpPr>
            <a:spLocks noGrp="1" noChangeArrowheads="1"/>
          </p:cNvSpPr>
          <p:nvPr>
            <p:ph type="dt" sz="quarter" idx="1"/>
          </p:nvPr>
        </p:nvSpPr>
        <p:spPr bwMode="auto">
          <a:xfrm>
            <a:off x="3851275" y="0"/>
            <a:ext cx="2944813" cy="496888"/>
          </a:xfrm>
          <a:prstGeom prst="rect">
            <a:avLst/>
          </a:prstGeom>
          <a:noFill/>
          <a:ln w="9525">
            <a:noFill/>
            <a:miter lim="800000"/>
            <a:headEnd/>
            <a:tailEnd/>
          </a:ln>
          <a:effectLst/>
        </p:spPr>
        <p:txBody>
          <a:bodyPr vert="horz" wrap="square" lIns="92300" tIns="46150" rIns="92300" bIns="46150" numCol="1" anchor="t" anchorCtr="0" compatLnSpc="1">
            <a:prstTxWarp prst="textNoShape">
              <a:avLst/>
            </a:prstTxWarp>
          </a:bodyPr>
          <a:lstStyle>
            <a:lvl1pPr algn="r">
              <a:defRPr sz="1200"/>
            </a:lvl1pPr>
          </a:lstStyle>
          <a:p>
            <a:pPr>
              <a:defRPr/>
            </a:pPr>
            <a:endParaRPr lang="en-US"/>
          </a:p>
        </p:txBody>
      </p:sp>
      <p:sp>
        <p:nvSpPr>
          <p:cNvPr id="76804" name="Rectangle 4"/>
          <p:cNvSpPr>
            <a:spLocks noGrp="1" noChangeArrowheads="1"/>
          </p:cNvSpPr>
          <p:nvPr>
            <p:ph type="ftr" sz="quarter" idx="2"/>
          </p:nvPr>
        </p:nvSpPr>
        <p:spPr bwMode="auto">
          <a:xfrm>
            <a:off x="0" y="9429750"/>
            <a:ext cx="2944813" cy="496888"/>
          </a:xfrm>
          <a:prstGeom prst="rect">
            <a:avLst/>
          </a:prstGeom>
          <a:noFill/>
          <a:ln w="9525">
            <a:noFill/>
            <a:miter lim="800000"/>
            <a:headEnd/>
            <a:tailEnd/>
          </a:ln>
          <a:effectLst/>
        </p:spPr>
        <p:txBody>
          <a:bodyPr vert="horz" wrap="square" lIns="92300" tIns="46150" rIns="92300" bIns="46150" numCol="1" anchor="b" anchorCtr="0" compatLnSpc="1">
            <a:prstTxWarp prst="textNoShape">
              <a:avLst/>
            </a:prstTxWarp>
          </a:bodyPr>
          <a:lstStyle>
            <a:lvl1pPr>
              <a:defRPr sz="1200"/>
            </a:lvl1pPr>
          </a:lstStyle>
          <a:p>
            <a:pPr>
              <a:defRPr/>
            </a:pPr>
            <a:endParaRPr lang="en-US"/>
          </a:p>
        </p:txBody>
      </p:sp>
      <p:sp>
        <p:nvSpPr>
          <p:cNvPr id="76805" name="Rectangle 5"/>
          <p:cNvSpPr>
            <a:spLocks noGrp="1" noChangeArrowheads="1"/>
          </p:cNvSpPr>
          <p:nvPr>
            <p:ph type="sldNum" sz="quarter" idx="3"/>
          </p:nvPr>
        </p:nvSpPr>
        <p:spPr bwMode="auto">
          <a:xfrm>
            <a:off x="3851275" y="9429750"/>
            <a:ext cx="2944813" cy="496888"/>
          </a:xfrm>
          <a:prstGeom prst="rect">
            <a:avLst/>
          </a:prstGeom>
          <a:noFill/>
          <a:ln w="9525">
            <a:noFill/>
            <a:miter lim="800000"/>
            <a:headEnd/>
            <a:tailEnd/>
          </a:ln>
          <a:effectLst/>
        </p:spPr>
        <p:txBody>
          <a:bodyPr vert="horz" wrap="square" lIns="92300" tIns="46150" rIns="92300" bIns="46150" numCol="1" anchor="b" anchorCtr="0" compatLnSpc="1">
            <a:prstTxWarp prst="textNoShape">
              <a:avLst/>
            </a:prstTxWarp>
          </a:bodyPr>
          <a:lstStyle>
            <a:lvl1pPr algn="r">
              <a:defRPr sz="1200"/>
            </a:lvl1pPr>
          </a:lstStyle>
          <a:p>
            <a:pPr>
              <a:defRPr/>
            </a:pPr>
            <a:fld id="{F22B0C7F-69F2-49EE-B3AD-520D0677644C}" type="slidenum">
              <a:rPr lang="en-US" altLang="en-US"/>
              <a:pPr>
                <a:defRPr/>
              </a:pPr>
              <a:t>‹#›</a:t>
            </a:fld>
            <a:endParaRPr lang="en-US" altLang="en-US"/>
          </a:p>
        </p:txBody>
      </p:sp>
    </p:spTree>
    <p:extLst>
      <p:ext uri="{BB962C8B-B14F-4D97-AF65-F5344CB8AC3E}">
        <p14:creationId xmlns:p14="http://schemas.microsoft.com/office/powerpoint/2010/main" val="20925494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300" tIns="46150" rIns="92300" bIns="46150" numCol="1" anchor="t" anchorCtr="0" compatLnSpc="1">
            <a:prstTxWarp prst="textNoShape">
              <a:avLst/>
            </a:prstTxWarp>
          </a:bodyPr>
          <a:lstStyle>
            <a:lvl1pPr>
              <a:defRPr sz="1200"/>
            </a:lvl1pPr>
          </a:lstStyle>
          <a:p>
            <a:pPr>
              <a:defRPr/>
            </a:pPr>
            <a:endParaRPr lang="en-US"/>
          </a:p>
        </p:txBody>
      </p:sp>
      <p:sp>
        <p:nvSpPr>
          <p:cNvPr id="52227" name="Rectangle 3"/>
          <p:cNvSpPr>
            <a:spLocks noGrp="1" noChangeArrowheads="1"/>
          </p:cNvSpPr>
          <p:nvPr>
            <p:ph type="dt" idx="1"/>
          </p:nvPr>
        </p:nvSpPr>
        <p:spPr bwMode="auto">
          <a:xfrm>
            <a:off x="3851275" y="0"/>
            <a:ext cx="2944813" cy="496888"/>
          </a:xfrm>
          <a:prstGeom prst="rect">
            <a:avLst/>
          </a:prstGeom>
          <a:noFill/>
          <a:ln w="9525">
            <a:noFill/>
            <a:miter lim="800000"/>
            <a:headEnd/>
            <a:tailEnd/>
          </a:ln>
          <a:effectLst/>
        </p:spPr>
        <p:txBody>
          <a:bodyPr vert="horz" wrap="square" lIns="92300" tIns="46150" rIns="92300" bIns="46150" numCol="1" anchor="t" anchorCtr="0" compatLnSpc="1">
            <a:prstTxWarp prst="textNoShape">
              <a:avLst/>
            </a:prstTxWarp>
          </a:bodyPr>
          <a:lstStyle>
            <a:lvl1pPr algn="r">
              <a:defRPr sz="1200"/>
            </a:lvl1pPr>
          </a:lstStyle>
          <a:p>
            <a:pPr>
              <a:defRPr/>
            </a:pPr>
            <a:endParaRPr lang="en-US"/>
          </a:p>
        </p:txBody>
      </p:sp>
      <p:sp>
        <p:nvSpPr>
          <p:cNvPr id="8196"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9" name="Rectangle 5"/>
          <p:cNvSpPr>
            <a:spLocks noGrp="1" noChangeArrowheads="1"/>
          </p:cNvSpPr>
          <p:nvPr>
            <p:ph type="body" sz="quarter" idx="3"/>
          </p:nvPr>
        </p:nvSpPr>
        <p:spPr bwMode="auto">
          <a:xfrm>
            <a:off x="681038" y="4714875"/>
            <a:ext cx="5435600" cy="4468813"/>
          </a:xfrm>
          <a:prstGeom prst="rect">
            <a:avLst/>
          </a:prstGeom>
          <a:noFill/>
          <a:ln w="9525">
            <a:noFill/>
            <a:miter lim="800000"/>
            <a:headEnd/>
            <a:tailEnd/>
          </a:ln>
          <a:effectLst/>
        </p:spPr>
        <p:txBody>
          <a:bodyPr vert="horz" wrap="square" lIns="92300" tIns="46150" rIns="92300" bIns="461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2230" name="Rectangle 6"/>
          <p:cNvSpPr>
            <a:spLocks noGrp="1" noChangeArrowheads="1"/>
          </p:cNvSpPr>
          <p:nvPr>
            <p:ph type="ftr" sz="quarter" idx="4"/>
          </p:nvPr>
        </p:nvSpPr>
        <p:spPr bwMode="auto">
          <a:xfrm>
            <a:off x="0" y="9429750"/>
            <a:ext cx="2944813" cy="496888"/>
          </a:xfrm>
          <a:prstGeom prst="rect">
            <a:avLst/>
          </a:prstGeom>
          <a:noFill/>
          <a:ln w="9525">
            <a:noFill/>
            <a:miter lim="800000"/>
            <a:headEnd/>
            <a:tailEnd/>
          </a:ln>
          <a:effectLst/>
        </p:spPr>
        <p:txBody>
          <a:bodyPr vert="horz" wrap="square" lIns="92300" tIns="46150" rIns="92300" bIns="46150" numCol="1" anchor="b" anchorCtr="0" compatLnSpc="1">
            <a:prstTxWarp prst="textNoShape">
              <a:avLst/>
            </a:prstTxWarp>
          </a:bodyPr>
          <a:lstStyle>
            <a:lvl1pPr>
              <a:defRPr sz="1200"/>
            </a:lvl1pPr>
          </a:lstStyle>
          <a:p>
            <a:pPr>
              <a:defRPr/>
            </a:pPr>
            <a:endParaRPr lang="en-US"/>
          </a:p>
        </p:txBody>
      </p:sp>
      <p:sp>
        <p:nvSpPr>
          <p:cNvPr id="52231" name="Rectangle 7"/>
          <p:cNvSpPr>
            <a:spLocks noGrp="1" noChangeArrowheads="1"/>
          </p:cNvSpPr>
          <p:nvPr>
            <p:ph type="sldNum" sz="quarter" idx="5"/>
          </p:nvPr>
        </p:nvSpPr>
        <p:spPr bwMode="auto">
          <a:xfrm>
            <a:off x="3851275" y="9429750"/>
            <a:ext cx="2944813" cy="496888"/>
          </a:xfrm>
          <a:prstGeom prst="rect">
            <a:avLst/>
          </a:prstGeom>
          <a:noFill/>
          <a:ln w="9525">
            <a:noFill/>
            <a:miter lim="800000"/>
            <a:headEnd/>
            <a:tailEnd/>
          </a:ln>
          <a:effectLst/>
        </p:spPr>
        <p:txBody>
          <a:bodyPr vert="horz" wrap="square" lIns="92300" tIns="46150" rIns="92300" bIns="46150" numCol="1" anchor="b" anchorCtr="0" compatLnSpc="1">
            <a:prstTxWarp prst="textNoShape">
              <a:avLst/>
            </a:prstTxWarp>
          </a:bodyPr>
          <a:lstStyle>
            <a:lvl1pPr algn="r">
              <a:defRPr sz="1200"/>
            </a:lvl1pPr>
          </a:lstStyle>
          <a:p>
            <a:pPr>
              <a:defRPr/>
            </a:pPr>
            <a:fld id="{E5266DFC-3558-4E81-ACC6-DB8A91049D81}" type="slidenum">
              <a:rPr lang="en-US" altLang="en-US"/>
              <a:pPr>
                <a:defRPr/>
              </a:pPr>
              <a:t>‹#›</a:t>
            </a:fld>
            <a:endParaRPr lang="en-US" altLang="en-US"/>
          </a:p>
        </p:txBody>
      </p:sp>
    </p:spTree>
    <p:extLst>
      <p:ext uri="{BB962C8B-B14F-4D97-AF65-F5344CB8AC3E}">
        <p14:creationId xmlns:p14="http://schemas.microsoft.com/office/powerpoint/2010/main" val="6002575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1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9300" indent="-287338">
              <a:defRPr sz="2400">
                <a:solidFill>
                  <a:schemeClr val="tx1"/>
                </a:solidFill>
                <a:latin typeface="Times New Roman" panose="02020603050405020304" pitchFamily="18" charset="0"/>
              </a:defRPr>
            </a:lvl2pPr>
            <a:lvl3pPr marL="1152525" indent="-230188">
              <a:defRPr sz="2400">
                <a:solidFill>
                  <a:schemeClr val="tx1"/>
                </a:solidFill>
                <a:latin typeface="Times New Roman" panose="02020603050405020304" pitchFamily="18" charset="0"/>
              </a:defRPr>
            </a:lvl3pPr>
            <a:lvl4pPr marL="1614488" indent="-230188">
              <a:defRPr sz="2400">
                <a:solidFill>
                  <a:schemeClr val="tx1"/>
                </a:solidFill>
                <a:latin typeface="Times New Roman" panose="02020603050405020304" pitchFamily="18" charset="0"/>
              </a:defRPr>
            </a:lvl4pPr>
            <a:lvl5pPr marL="2076450" indent="-230188">
              <a:defRPr sz="2400">
                <a:solidFill>
                  <a:schemeClr val="tx1"/>
                </a:solidFill>
                <a:latin typeface="Times New Roman" panose="02020603050405020304" pitchFamily="18" charset="0"/>
              </a:defRPr>
            </a:lvl5pPr>
            <a:lvl6pPr marL="2533650" indent="-230188" eaLnBrk="0" fontAlgn="base" hangingPunct="0">
              <a:spcBef>
                <a:spcPct val="0"/>
              </a:spcBef>
              <a:spcAft>
                <a:spcPct val="0"/>
              </a:spcAft>
              <a:defRPr sz="2400">
                <a:solidFill>
                  <a:schemeClr val="tx1"/>
                </a:solidFill>
                <a:latin typeface="Times New Roman" panose="02020603050405020304" pitchFamily="18" charset="0"/>
              </a:defRPr>
            </a:lvl6pPr>
            <a:lvl7pPr marL="2990850" indent="-230188" eaLnBrk="0" fontAlgn="base" hangingPunct="0">
              <a:spcBef>
                <a:spcPct val="0"/>
              </a:spcBef>
              <a:spcAft>
                <a:spcPct val="0"/>
              </a:spcAft>
              <a:defRPr sz="2400">
                <a:solidFill>
                  <a:schemeClr val="tx1"/>
                </a:solidFill>
                <a:latin typeface="Times New Roman" panose="02020603050405020304" pitchFamily="18" charset="0"/>
              </a:defRPr>
            </a:lvl7pPr>
            <a:lvl8pPr marL="3448050" indent="-230188" eaLnBrk="0" fontAlgn="base" hangingPunct="0">
              <a:spcBef>
                <a:spcPct val="0"/>
              </a:spcBef>
              <a:spcAft>
                <a:spcPct val="0"/>
              </a:spcAft>
              <a:defRPr sz="2400">
                <a:solidFill>
                  <a:schemeClr val="tx1"/>
                </a:solidFill>
                <a:latin typeface="Times New Roman" panose="02020603050405020304" pitchFamily="18" charset="0"/>
              </a:defRPr>
            </a:lvl8pPr>
            <a:lvl9pPr marL="3905250" indent="-230188" eaLnBrk="0" fontAlgn="base" hangingPunct="0">
              <a:spcBef>
                <a:spcPct val="0"/>
              </a:spcBef>
              <a:spcAft>
                <a:spcPct val="0"/>
              </a:spcAft>
              <a:defRPr sz="2400">
                <a:solidFill>
                  <a:schemeClr val="tx1"/>
                </a:solidFill>
                <a:latin typeface="Times New Roman" panose="02020603050405020304" pitchFamily="18" charset="0"/>
              </a:defRPr>
            </a:lvl9pPr>
          </a:lstStyle>
          <a:p>
            <a:fld id="{BFE8BB3A-873B-4D78-9680-BB077169D9A6}" type="slidenum">
              <a:rPr lang="en-US" altLang="en-US" sz="1200" smtClean="0"/>
              <a:pPr/>
              <a:t>0</a:t>
            </a:fld>
            <a:endParaRPr lang="en-US" altLang="en-US" sz="1200" smtClean="0"/>
          </a:p>
        </p:txBody>
      </p:sp>
    </p:spTree>
    <p:extLst>
      <p:ext uri="{BB962C8B-B14F-4D97-AF65-F5344CB8AC3E}">
        <p14:creationId xmlns:p14="http://schemas.microsoft.com/office/powerpoint/2010/main" val="318044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Grp="1" noChangeArrowheads="1"/>
          </p:cNvSpPr>
          <p:nvPr/>
        </p:nvSpPr>
        <p:spPr bwMode="auto">
          <a:xfrm>
            <a:off x="3775075" y="9409113"/>
            <a:ext cx="28860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2" tIns="45711" rIns="91422" bIns="45711"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D206566-017F-4F21-A5AF-2D2A6BB339F0}" type="slidenum">
              <a:rPr lang="en-US" altLang="en-US" sz="1200">
                <a:latin typeface="Arial" panose="020B0604020202020204" pitchFamily="34" charset="0"/>
              </a:rPr>
              <a:pPr algn="r" eaLnBrk="1" hangingPunct="1"/>
              <a:t>11</a:t>
            </a:fld>
            <a:endParaRPr lang="en-US" altLang="en-US" sz="1200">
              <a:latin typeface="Arial" panose="020B0604020202020204" pitchFamily="34" charset="0"/>
            </a:endParaRPr>
          </a:p>
        </p:txBody>
      </p:sp>
      <p:sp>
        <p:nvSpPr>
          <p:cNvPr id="48131" name="Rectangle 2"/>
          <p:cNvSpPr>
            <a:spLocks noGrp="1" noRot="1" noChangeAspect="1" noChangeArrowheads="1" noTextEdit="1"/>
          </p:cNvSpPr>
          <p:nvPr>
            <p:ph type="sldImg"/>
          </p:nvPr>
        </p:nvSpPr>
        <p:spPr>
          <a:xfrm>
            <a:off x="860425" y="742950"/>
            <a:ext cx="4953000" cy="3716338"/>
          </a:xfrm>
          <a:ln/>
        </p:spPr>
      </p:sp>
      <p:sp>
        <p:nvSpPr>
          <p:cNvPr id="48132" name="Rectangle 3"/>
          <p:cNvSpPr>
            <a:spLocks noGrp="1" noChangeArrowheads="1"/>
          </p:cNvSpPr>
          <p:nvPr>
            <p:ph type="body" idx="1"/>
          </p:nvPr>
        </p:nvSpPr>
        <p:spPr>
          <a:xfrm>
            <a:off x="666750" y="4706938"/>
            <a:ext cx="5329238" cy="44561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838397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915988" y="742950"/>
            <a:ext cx="4967287" cy="3724275"/>
          </a:xfrm>
          <a:ln/>
        </p:spPr>
      </p:sp>
      <p:sp>
        <p:nvSpPr>
          <p:cNvPr id="22531" name="Notes Placeholder 2"/>
          <p:cNvSpPr>
            <a:spLocks noGrp="1"/>
          </p:cNvSpPr>
          <p:nvPr>
            <p:ph type="body" idx="1"/>
          </p:nvPr>
        </p:nvSpPr>
        <p:spPr>
          <a:xfrm>
            <a:off x="681038" y="4714875"/>
            <a:ext cx="5435600" cy="4470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2532" name="Slide Number Placeholder 3"/>
          <p:cNvSpPr txBox="1">
            <a:spLocks noGrp="1"/>
          </p:cNvSpPr>
          <p:nvPr/>
        </p:nvSpPr>
        <p:spPr bwMode="auto">
          <a:xfrm>
            <a:off x="3851275" y="9429750"/>
            <a:ext cx="294481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00" tIns="46150" rIns="92300" bIns="4615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fld id="{B3F53F17-0DA6-403E-9918-101F4301AF07}" type="slidenum">
              <a:rPr lang="en-US" altLang="en-US" sz="1200"/>
              <a:pPr algn="r"/>
              <a:t>13</a:t>
            </a:fld>
            <a:endParaRPr lang="en-US" altLang="en-US" sz="1200"/>
          </a:p>
        </p:txBody>
      </p:sp>
    </p:spTree>
    <p:extLst>
      <p:ext uri="{BB962C8B-B14F-4D97-AF65-F5344CB8AC3E}">
        <p14:creationId xmlns:p14="http://schemas.microsoft.com/office/powerpoint/2010/main" val="2397522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854075" y="742950"/>
            <a:ext cx="4953000" cy="3714750"/>
          </a:xfrm>
          <a:ln/>
        </p:spPr>
      </p:sp>
      <p:sp>
        <p:nvSpPr>
          <p:cNvPr id="55299" name="Rectangle 3"/>
          <p:cNvSpPr>
            <a:spLocks noGrp="1" noChangeArrowheads="1"/>
          </p:cNvSpPr>
          <p:nvPr>
            <p:ph type="body" idx="1"/>
          </p:nvPr>
        </p:nvSpPr>
        <p:spPr>
          <a:xfrm>
            <a:off x="1111250" y="4705350"/>
            <a:ext cx="4440238" cy="4457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From 1980 to 2007 the number of parties in ICC arbitration has risen from 2.5 percent to 11.8 percent.  Out on the 190 parties from South East Asia in 2007, 42 parties were from India (22 percent).</a:t>
            </a:r>
          </a:p>
          <a:p>
            <a:endParaRPr lang="en-US" altLang="en-US" smtClean="0"/>
          </a:p>
          <a:p>
            <a:r>
              <a:rPr lang="en-US" altLang="en-US" smtClean="0"/>
              <a:t>Also between 1992 and 2007 58 ICC arbitrations took place in India.</a:t>
            </a:r>
          </a:p>
          <a:p>
            <a:endParaRPr lang="en-US" altLang="en-US" smtClean="0"/>
          </a:p>
          <a:p>
            <a:r>
              <a:rPr lang="en-US" altLang="en-US" smtClean="0"/>
              <a:t>Stamp duty is imposed on arbitral awards in may states and is effectively a condition on the enforceability of the award,  There is some uncertainty about which stamp duty is payable and how and by whom it should be paid. </a:t>
            </a:r>
            <a:endParaRPr lang="en-GB" altLang="en-US" smtClean="0"/>
          </a:p>
          <a:p>
            <a:endParaRPr lang="en-GB" altLang="en-US" smtClean="0"/>
          </a:p>
        </p:txBody>
      </p:sp>
    </p:spTree>
    <p:extLst>
      <p:ext uri="{BB962C8B-B14F-4D97-AF65-F5344CB8AC3E}">
        <p14:creationId xmlns:p14="http://schemas.microsoft.com/office/powerpoint/2010/main" val="30580297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3" name="Picture 5" descr="LCIA INDIAlotuslogo_pantonex4_"/>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14500" y="4286250"/>
            <a:ext cx="2185988"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0" name="Rectangle 2"/>
          <p:cNvSpPr>
            <a:spLocks noGrp="1" noChangeArrowheads="1"/>
          </p:cNvSpPr>
          <p:nvPr>
            <p:ph type="ctrTitle"/>
          </p:nvPr>
        </p:nvSpPr>
        <p:spPr>
          <a:xfrm>
            <a:off x="1571604" y="2130425"/>
            <a:ext cx="6886597" cy="1470025"/>
          </a:xfrm>
        </p:spPr>
        <p:txBody>
          <a:bodyPr/>
          <a:lstStyle>
            <a:lvl1pPr>
              <a:defRPr smtClean="0"/>
            </a:lvl1pPr>
          </a:lstStyle>
          <a:p>
            <a:r>
              <a:rPr lang="en-GB" dirty="0" smtClean="0"/>
              <a:t>Click to edit Master title style</a:t>
            </a:r>
          </a:p>
        </p:txBody>
      </p:sp>
    </p:spTree>
    <p:extLst>
      <p:ext uri="{BB962C8B-B14F-4D97-AF65-F5344CB8AC3E}">
        <p14:creationId xmlns:p14="http://schemas.microsoft.com/office/powerpoint/2010/main" val="2544377277"/>
      </p:ext>
    </p:extLst>
  </p:cSld>
  <p:clrMapOvr>
    <a:masterClrMapping/>
  </p:clrMapOvr>
  <p:transition/>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7373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11620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938716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878693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1640540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EFD65A9-C736-46B1-9039-DB43525B7CF1}" type="datetimeFigureOut">
              <a:rPr lang="en-US"/>
              <a:pPr>
                <a:defRPr/>
              </a:pPr>
              <a:t>2/18/2016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F2CBBA2-C4EE-43F5-9FCE-7DE75816485C}" type="slidenum">
              <a:rPr lang="en-US" altLang="en-US"/>
              <a:pPr>
                <a:defRPr/>
              </a:pPr>
              <a:t>‹#›</a:t>
            </a:fld>
            <a:endParaRPr lang="en-US" altLang="en-US"/>
          </a:p>
        </p:txBody>
      </p:sp>
    </p:spTree>
    <p:extLst>
      <p:ext uri="{BB962C8B-B14F-4D97-AF65-F5344CB8AC3E}">
        <p14:creationId xmlns:p14="http://schemas.microsoft.com/office/powerpoint/2010/main" val="32362940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25FC3EF-7AF7-47DC-B539-A440DCC24B65}" type="datetimeFigureOut">
              <a:rPr lang="en-US"/>
              <a:pPr>
                <a:defRPr/>
              </a:pPr>
              <a:t>2/18/2016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1D1F28E-AD60-4AF4-BC93-3A43EC2745B8}" type="slidenum">
              <a:rPr lang="en-US" altLang="en-US"/>
              <a:pPr>
                <a:defRPr/>
              </a:pPr>
              <a:t>‹#›</a:t>
            </a:fld>
            <a:endParaRPr lang="en-US" altLang="en-US"/>
          </a:p>
        </p:txBody>
      </p:sp>
    </p:spTree>
    <p:extLst>
      <p:ext uri="{BB962C8B-B14F-4D97-AF65-F5344CB8AC3E}">
        <p14:creationId xmlns:p14="http://schemas.microsoft.com/office/powerpoint/2010/main" val="37328073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7A474CC-D1BA-4FBA-91A5-F69C9EB4E6B5}" type="datetimeFigureOut">
              <a:rPr lang="en-US"/>
              <a:pPr>
                <a:defRPr/>
              </a:pPr>
              <a:t>2/18/2016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17C83ED-3159-4F5D-8F17-7019B7A7E07A}" type="slidenum">
              <a:rPr lang="en-US" altLang="en-US"/>
              <a:pPr>
                <a:defRPr/>
              </a:pPr>
              <a:t>‹#›</a:t>
            </a:fld>
            <a:endParaRPr lang="en-US" altLang="en-US"/>
          </a:p>
        </p:txBody>
      </p:sp>
    </p:spTree>
    <p:extLst>
      <p:ext uri="{BB962C8B-B14F-4D97-AF65-F5344CB8AC3E}">
        <p14:creationId xmlns:p14="http://schemas.microsoft.com/office/powerpoint/2010/main" val="19345774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8E04F5B-2F9E-4B47-9D14-93433508A6CD}" type="datetimeFigureOut">
              <a:rPr lang="en-US"/>
              <a:pPr>
                <a:defRPr/>
              </a:pPr>
              <a:t>2/18/2016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A0ACC1D-26CA-49B1-BBB0-6DB5BC587C35}" type="slidenum">
              <a:rPr lang="en-US" altLang="en-US"/>
              <a:pPr>
                <a:defRPr/>
              </a:pPr>
              <a:t>‹#›</a:t>
            </a:fld>
            <a:endParaRPr lang="en-US" altLang="en-US"/>
          </a:p>
        </p:txBody>
      </p:sp>
    </p:spTree>
    <p:extLst>
      <p:ext uri="{BB962C8B-B14F-4D97-AF65-F5344CB8AC3E}">
        <p14:creationId xmlns:p14="http://schemas.microsoft.com/office/powerpoint/2010/main" val="23063127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025645D-6CBA-44ED-9AB0-B303D5EA938C}" type="datetimeFigureOut">
              <a:rPr lang="en-US"/>
              <a:pPr>
                <a:defRPr/>
              </a:pPr>
              <a:t>2/18/2016</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442C1DD-6BBD-4AE7-BAD2-7AE75C375C1C}" type="slidenum">
              <a:rPr lang="en-US" altLang="en-US"/>
              <a:pPr>
                <a:defRPr/>
              </a:pPr>
              <a:t>‹#›</a:t>
            </a:fld>
            <a:endParaRPr lang="en-US" altLang="en-US"/>
          </a:p>
        </p:txBody>
      </p:sp>
    </p:spTree>
    <p:extLst>
      <p:ext uri="{BB962C8B-B14F-4D97-AF65-F5344CB8AC3E}">
        <p14:creationId xmlns:p14="http://schemas.microsoft.com/office/powerpoint/2010/main" val="607749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30287833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E7F2A22-4DDD-4240-A3C6-17A0AFE29FD1}" type="datetimeFigureOut">
              <a:rPr lang="en-US"/>
              <a:pPr>
                <a:defRPr/>
              </a:pPr>
              <a:t>2/18/2016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0A7E847-48FD-468F-A596-EB4D941872AE}" type="slidenum">
              <a:rPr lang="en-US" altLang="en-US"/>
              <a:pPr>
                <a:defRPr/>
              </a:pPr>
              <a:t>‹#›</a:t>
            </a:fld>
            <a:endParaRPr lang="en-US" altLang="en-US"/>
          </a:p>
        </p:txBody>
      </p:sp>
    </p:spTree>
    <p:extLst>
      <p:ext uri="{BB962C8B-B14F-4D97-AF65-F5344CB8AC3E}">
        <p14:creationId xmlns:p14="http://schemas.microsoft.com/office/powerpoint/2010/main" val="7631477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B88AC13-2509-4C64-AE58-0B393AEDE483}" type="datetimeFigureOut">
              <a:rPr lang="en-US"/>
              <a:pPr>
                <a:defRPr/>
              </a:pPr>
              <a:t>2/18/2016</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3C8A159-6420-4FF8-9F0F-36515A27B4DE}" type="slidenum">
              <a:rPr lang="en-US" altLang="en-US"/>
              <a:pPr>
                <a:defRPr/>
              </a:pPr>
              <a:t>‹#›</a:t>
            </a:fld>
            <a:endParaRPr lang="en-US" altLang="en-US"/>
          </a:p>
        </p:txBody>
      </p:sp>
    </p:spTree>
    <p:extLst>
      <p:ext uri="{BB962C8B-B14F-4D97-AF65-F5344CB8AC3E}">
        <p14:creationId xmlns:p14="http://schemas.microsoft.com/office/powerpoint/2010/main" val="16686030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86716A-1A26-45BB-8380-26226A0543C4}" type="datetimeFigureOut">
              <a:rPr lang="en-US"/>
              <a:pPr>
                <a:defRPr/>
              </a:pPr>
              <a:t>2/18/2016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DFC02BB-5B9B-4549-BE9E-BC8C5D629A3A}" type="slidenum">
              <a:rPr lang="en-US" altLang="en-US"/>
              <a:pPr>
                <a:defRPr/>
              </a:pPr>
              <a:t>‹#›</a:t>
            </a:fld>
            <a:endParaRPr lang="en-US" altLang="en-US"/>
          </a:p>
        </p:txBody>
      </p:sp>
    </p:spTree>
    <p:extLst>
      <p:ext uri="{BB962C8B-B14F-4D97-AF65-F5344CB8AC3E}">
        <p14:creationId xmlns:p14="http://schemas.microsoft.com/office/powerpoint/2010/main" val="14550375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9FDDC75-74E2-444B-B391-230D4F6882C8}" type="datetimeFigureOut">
              <a:rPr lang="en-US"/>
              <a:pPr>
                <a:defRPr/>
              </a:pPr>
              <a:t>2/18/2016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ACD12D0-FDE6-46C9-ACBA-FABB9962EF7F}" type="slidenum">
              <a:rPr lang="en-US" altLang="en-US"/>
              <a:pPr>
                <a:defRPr/>
              </a:pPr>
              <a:t>‹#›</a:t>
            </a:fld>
            <a:endParaRPr lang="en-US" altLang="en-US"/>
          </a:p>
        </p:txBody>
      </p:sp>
    </p:spTree>
    <p:extLst>
      <p:ext uri="{BB962C8B-B14F-4D97-AF65-F5344CB8AC3E}">
        <p14:creationId xmlns:p14="http://schemas.microsoft.com/office/powerpoint/2010/main" val="19414457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539F064-A772-4C9D-93ED-D4BD58C116D0}" type="datetimeFigureOut">
              <a:rPr lang="en-US"/>
              <a:pPr>
                <a:defRPr/>
              </a:pPr>
              <a:t>2/18/2016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91AD327-430B-4037-B47D-01765CE43980}" type="slidenum">
              <a:rPr lang="en-US" altLang="en-US"/>
              <a:pPr>
                <a:defRPr/>
              </a:pPr>
              <a:t>‹#›</a:t>
            </a:fld>
            <a:endParaRPr lang="en-US" altLang="en-US"/>
          </a:p>
        </p:txBody>
      </p:sp>
    </p:spTree>
    <p:extLst>
      <p:ext uri="{BB962C8B-B14F-4D97-AF65-F5344CB8AC3E}">
        <p14:creationId xmlns:p14="http://schemas.microsoft.com/office/powerpoint/2010/main" val="3696753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837F135-4AD7-4CE6-9B02-1B327ECED2B2}" type="datetimeFigureOut">
              <a:rPr lang="en-US"/>
              <a:pPr>
                <a:defRPr/>
              </a:pPr>
              <a:t>2/18/2016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3946B71-FB4C-45C4-A452-EE77959FC640}" type="slidenum">
              <a:rPr lang="en-US" altLang="en-US"/>
              <a:pPr>
                <a:defRPr/>
              </a:pPr>
              <a:t>‹#›</a:t>
            </a:fld>
            <a:endParaRPr lang="en-US" altLang="en-US"/>
          </a:p>
        </p:txBody>
      </p:sp>
    </p:spTree>
    <p:extLst>
      <p:ext uri="{BB962C8B-B14F-4D97-AF65-F5344CB8AC3E}">
        <p14:creationId xmlns:p14="http://schemas.microsoft.com/office/powerpoint/2010/main" val="31342422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3" name="Picture 5" descr="LCIA INDIAlotuslogo_pantonex4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4500" y="4286250"/>
            <a:ext cx="2185988"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0" name="Rectangle 2"/>
          <p:cNvSpPr>
            <a:spLocks noGrp="1" noChangeArrowheads="1"/>
          </p:cNvSpPr>
          <p:nvPr>
            <p:ph type="ctrTitle"/>
          </p:nvPr>
        </p:nvSpPr>
        <p:spPr>
          <a:xfrm>
            <a:off x="1571604" y="2130425"/>
            <a:ext cx="6886597" cy="1470025"/>
          </a:xfrm>
        </p:spPr>
        <p:txBody>
          <a:bodyPr/>
          <a:lstStyle>
            <a:lvl1pPr>
              <a:defRPr smtClean="0"/>
            </a:lvl1pPr>
          </a:lstStyle>
          <a:p>
            <a:r>
              <a:rPr lang="en-GB" dirty="0" smtClean="0"/>
              <a:t>Click to edit Master title style</a:t>
            </a:r>
          </a:p>
        </p:txBody>
      </p:sp>
    </p:spTree>
    <p:extLst>
      <p:ext uri="{BB962C8B-B14F-4D97-AF65-F5344CB8AC3E}">
        <p14:creationId xmlns:p14="http://schemas.microsoft.com/office/powerpoint/2010/main" val="3723174596"/>
      </p:ext>
    </p:extLst>
  </p:cSld>
  <p:clrMapOvr>
    <a:masterClrMapping/>
  </p:clrMapOvr>
  <p:transition/>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36515831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844824"/>
            <a:ext cx="7772400" cy="41148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itle 4"/>
          <p:cNvSpPr>
            <a:spLocks noGrp="1"/>
          </p:cNvSpPr>
          <p:nvPr>
            <p:ph type="title"/>
          </p:nvPr>
        </p:nvSpPr>
        <p:spPr/>
        <p:txBody>
          <a:bodyPr/>
          <a:lstStyle/>
          <a:p>
            <a:r>
              <a:rPr lang="en-US" dirty="0" smtClean="0"/>
              <a:t>Click to edit Master title style</a:t>
            </a:r>
            <a:endParaRPr lang="en-GB" dirty="0"/>
          </a:p>
        </p:txBody>
      </p:sp>
    </p:spTree>
    <p:extLst>
      <p:ext uri="{BB962C8B-B14F-4D97-AF65-F5344CB8AC3E}">
        <p14:creationId xmlns:p14="http://schemas.microsoft.com/office/powerpoint/2010/main" val="36830338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67951571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5635769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1594060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1581271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2321665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18222378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304547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6207773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4827669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27944813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90348605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916832"/>
            <a:ext cx="7772400" cy="41148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995936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20089955"/>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8E1A9AA8-2D05-48FB-8202-F453010C85BD}" type="datetimeFigureOut">
              <a:rPr lang="en-GB"/>
              <a:pPr>
                <a:defRPr/>
              </a:pPr>
              <a:t>18/02/2016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13F871F-C050-4443-B1B8-58F8EE6FA52F}" type="slidenum">
              <a:rPr lang="en-GB" altLang="en-US"/>
              <a:pPr>
                <a:defRPr/>
              </a:pPr>
              <a:t>‹#›</a:t>
            </a:fld>
            <a:endParaRPr lang="en-GB" altLang="en-US"/>
          </a:p>
        </p:txBody>
      </p:sp>
    </p:spTree>
    <p:extLst>
      <p:ext uri="{BB962C8B-B14F-4D97-AF65-F5344CB8AC3E}">
        <p14:creationId xmlns:p14="http://schemas.microsoft.com/office/powerpoint/2010/main" val="414030062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35A3E9A0-76C7-4CCD-AA75-824ECF197AF3}" type="datetimeFigureOut">
              <a:rPr lang="en-GB"/>
              <a:pPr>
                <a:defRPr/>
              </a:pPr>
              <a:t>18/02/2016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15224EF-0D99-43D3-9F1C-2F7A75A4499C}" type="slidenum">
              <a:rPr lang="en-GB" altLang="en-US"/>
              <a:pPr>
                <a:defRPr/>
              </a:pPr>
              <a:t>‹#›</a:t>
            </a:fld>
            <a:endParaRPr lang="en-GB" altLang="en-US"/>
          </a:p>
        </p:txBody>
      </p:sp>
    </p:spTree>
    <p:extLst>
      <p:ext uri="{BB962C8B-B14F-4D97-AF65-F5344CB8AC3E}">
        <p14:creationId xmlns:p14="http://schemas.microsoft.com/office/powerpoint/2010/main" val="14253556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A956851-98A4-4B41-BC90-7673897C862E}" type="datetimeFigureOut">
              <a:rPr lang="en-GB"/>
              <a:pPr>
                <a:defRPr/>
              </a:pPr>
              <a:t>18/02/2016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75E065B-0B1F-488D-BA3E-B4F7AE5FDB31}" type="slidenum">
              <a:rPr lang="en-GB" altLang="en-US"/>
              <a:pPr>
                <a:defRPr/>
              </a:pPr>
              <a:t>‹#›</a:t>
            </a:fld>
            <a:endParaRPr lang="en-GB" altLang="en-US"/>
          </a:p>
        </p:txBody>
      </p:sp>
    </p:spTree>
    <p:extLst>
      <p:ext uri="{BB962C8B-B14F-4D97-AF65-F5344CB8AC3E}">
        <p14:creationId xmlns:p14="http://schemas.microsoft.com/office/powerpoint/2010/main" val="376637021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361956C7-AE7A-4D87-A34B-13F795CD9AB6}" type="datetimeFigureOut">
              <a:rPr lang="en-GB"/>
              <a:pPr>
                <a:defRPr/>
              </a:pPr>
              <a:t>18/02/2016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49F9AAA-5627-4523-AC84-8F5A4570A107}" type="slidenum">
              <a:rPr lang="en-GB" altLang="en-US"/>
              <a:pPr>
                <a:defRPr/>
              </a:pPr>
              <a:t>‹#›</a:t>
            </a:fld>
            <a:endParaRPr lang="en-GB" altLang="en-US"/>
          </a:p>
        </p:txBody>
      </p:sp>
    </p:spTree>
    <p:extLst>
      <p:ext uri="{BB962C8B-B14F-4D97-AF65-F5344CB8AC3E}">
        <p14:creationId xmlns:p14="http://schemas.microsoft.com/office/powerpoint/2010/main" val="300786618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FFB7F8C3-4C36-4C9B-A854-7A8539766D20}" type="datetimeFigureOut">
              <a:rPr lang="en-GB"/>
              <a:pPr>
                <a:defRPr/>
              </a:pPr>
              <a:t>18/02/2016</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D5D99E3D-7A5E-46CB-B586-0F1AEE56CDDE}" type="slidenum">
              <a:rPr lang="en-GB" altLang="en-US"/>
              <a:pPr>
                <a:defRPr/>
              </a:pPr>
              <a:t>‹#›</a:t>
            </a:fld>
            <a:endParaRPr lang="en-GB" altLang="en-US"/>
          </a:p>
        </p:txBody>
      </p:sp>
    </p:spTree>
    <p:extLst>
      <p:ext uri="{BB962C8B-B14F-4D97-AF65-F5344CB8AC3E}">
        <p14:creationId xmlns:p14="http://schemas.microsoft.com/office/powerpoint/2010/main" val="182322966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1B2FA0DB-239B-47C8-BDE2-4E2D25E6F40D}" type="datetimeFigureOut">
              <a:rPr lang="en-GB"/>
              <a:pPr>
                <a:defRPr/>
              </a:pPr>
              <a:t>18/02/2016</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BDB1286B-0B43-4EBC-8305-8185737D8ED0}" type="slidenum">
              <a:rPr lang="en-GB" altLang="en-US"/>
              <a:pPr>
                <a:defRPr/>
              </a:pPr>
              <a:t>‹#›</a:t>
            </a:fld>
            <a:endParaRPr lang="en-GB" altLang="en-US"/>
          </a:p>
        </p:txBody>
      </p:sp>
    </p:spTree>
    <p:extLst>
      <p:ext uri="{BB962C8B-B14F-4D97-AF65-F5344CB8AC3E}">
        <p14:creationId xmlns:p14="http://schemas.microsoft.com/office/powerpoint/2010/main" val="49119163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9729FCA-64ED-42B6-9835-6EF57E8A6902}" type="datetimeFigureOut">
              <a:rPr lang="en-GB"/>
              <a:pPr>
                <a:defRPr/>
              </a:pPr>
              <a:t>18/02/2016</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A49681D4-7D02-4CEA-9B37-7CCD15A23AD9}" type="slidenum">
              <a:rPr lang="en-GB" altLang="en-US"/>
              <a:pPr>
                <a:defRPr/>
              </a:pPr>
              <a:t>‹#›</a:t>
            </a:fld>
            <a:endParaRPr lang="en-GB" altLang="en-US"/>
          </a:p>
        </p:txBody>
      </p:sp>
    </p:spTree>
    <p:extLst>
      <p:ext uri="{BB962C8B-B14F-4D97-AF65-F5344CB8AC3E}">
        <p14:creationId xmlns:p14="http://schemas.microsoft.com/office/powerpoint/2010/main" val="160233382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C305356-E1BF-4A22-81E8-D5B4438135A4}" type="datetimeFigureOut">
              <a:rPr lang="en-GB"/>
              <a:pPr>
                <a:defRPr/>
              </a:pPr>
              <a:t>18/02/2016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6B4E3D4-23FC-4AC3-8D8C-A2E36622B78A}" type="slidenum">
              <a:rPr lang="en-GB" altLang="en-US"/>
              <a:pPr>
                <a:defRPr/>
              </a:pPr>
              <a:t>‹#›</a:t>
            </a:fld>
            <a:endParaRPr lang="en-GB" altLang="en-US"/>
          </a:p>
        </p:txBody>
      </p:sp>
    </p:spTree>
    <p:extLst>
      <p:ext uri="{BB962C8B-B14F-4D97-AF65-F5344CB8AC3E}">
        <p14:creationId xmlns:p14="http://schemas.microsoft.com/office/powerpoint/2010/main" val="100746138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6019C16-B647-40ED-9562-3686971D3B1B}" type="datetimeFigureOut">
              <a:rPr lang="en-GB"/>
              <a:pPr>
                <a:defRPr/>
              </a:pPr>
              <a:t>18/02/2016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E8A886A-1D84-408B-AE82-437DC24D1461}" type="slidenum">
              <a:rPr lang="en-GB" altLang="en-US"/>
              <a:pPr>
                <a:defRPr/>
              </a:pPr>
              <a:t>‹#›</a:t>
            </a:fld>
            <a:endParaRPr lang="en-GB" altLang="en-US"/>
          </a:p>
        </p:txBody>
      </p:sp>
    </p:spTree>
    <p:extLst>
      <p:ext uri="{BB962C8B-B14F-4D97-AF65-F5344CB8AC3E}">
        <p14:creationId xmlns:p14="http://schemas.microsoft.com/office/powerpoint/2010/main" val="227213208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3059691-8CA1-435B-A26F-96DDD455DC38}" type="datetimeFigureOut">
              <a:rPr lang="en-GB"/>
              <a:pPr>
                <a:defRPr/>
              </a:pPr>
              <a:t>18/02/2016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7716967-4F3C-44CC-B2FA-E0789F7463B7}" type="slidenum">
              <a:rPr lang="en-GB" altLang="en-US"/>
              <a:pPr>
                <a:defRPr/>
              </a:pPr>
              <a:t>‹#›</a:t>
            </a:fld>
            <a:endParaRPr lang="en-GB" altLang="en-US"/>
          </a:p>
        </p:txBody>
      </p:sp>
    </p:spTree>
    <p:extLst>
      <p:ext uri="{BB962C8B-B14F-4D97-AF65-F5344CB8AC3E}">
        <p14:creationId xmlns:p14="http://schemas.microsoft.com/office/powerpoint/2010/main" val="4007779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14279766"/>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0AFF7F0F-B590-4C9A-A986-4961B4570308}" type="datetimeFigureOut">
              <a:rPr lang="en-GB"/>
              <a:pPr>
                <a:defRPr/>
              </a:pPr>
              <a:t>18/02/2016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B90F2A8-E968-4E00-B8A4-5570EBEC1ACC}" type="slidenum">
              <a:rPr lang="en-GB" altLang="en-US"/>
              <a:pPr>
                <a:defRPr/>
              </a:pPr>
              <a:t>‹#›</a:t>
            </a:fld>
            <a:endParaRPr lang="en-GB" altLang="en-US"/>
          </a:p>
        </p:txBody>
      </p:sp>
    </p:spTree>
    <p:extLst>
      <p:ext uri="{BB962C8B-B14F-4D97-AF65-F5344CB8AC3E}">
        <p14:creationId xmlns:p14="http://schemas.microsoft.com/office/powerpoint/2010/main" val="141824024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56E5CB2-445F-45DB-927E-A7FFA6A72FD1}" type="datetimeFigureOut">
              <a:rPr lang="en-US"/>
              <a:pPr>
                <a:defRPr/>
              </a:pPr>
              <a:t>2/18/2016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86CBEE7-F2ED-4B9F-A4FC-9BB5430E9900}" type="slidenum">
              <a:rPr lang="en-US" altLang="en-US"/>
              <a:pPr>
                <a:defRPr/>
              </a:pPr>
              <a:t>‹#›</a:t>
            </a:fld>
            <a:endParaRPr lang="en-US" altLang="en-US"/>
          </a:p>
        </p:txBody>
      </p:sp>
    </p:spTree>
    <p:extLst>
      <p:ext uri="{BB962C8B-B14F-4D97-AF65-F5344CB8AC3E}">
        <p14:creationId xmlns:p14="http://schemas.microsoft.com/office/powerpoint/2010/main" val="82292086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CAC7BDB-A05D-45DD-A9EE-11175BCE2E39}" type="datetimeFigureOut">
              <a:rPr lang="en-US"/>
              <a:pPr>
                <a:defRPr/>
              </a:pPr>
              <a:t>2/18/2016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6AE502-1210-458E-8C98-ED4837E09E7A}" type="slidenum">
              <a:rPr lang="en-US" altLang="en-US"/>
              <a:pPr>
                <a:defRPr/>
              </a:pPr>
              <a:t>‹#›</a:t>
            </a:fld>
            <a:endParaRPr lang="en-US" altLang="en-US"/>
          </a:p>
        </p:txBody>
      </p:sp>
    </p:spTree>
    <p:extLst>
      <p:ext uri="{BB962C8B-B14F-4D97-AF65-F5344CB8AC3E}">
        <p14:creationId xmlns:p14="http://schemas.microsoft.com/office/powerpoint/2010/main" val="209867375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20B338F-EF95-42A8-B8B2-230755C4D726}" type="datetimeFigureOut">
              <a:rPr lang="en-US"/>
              <a:pPr>
                <a:defRPr/>
              </a:pPr>
              <a:t>2/18/2016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EC03F4A-8E37-441C-B2A6-0D34DEE9597C}" type="slidenum">
              <a:rPr lang="en-US" altLang="en-US"/>
              <a:pPr>
                <a:defRPr/>
              </a:pPr>
              <a:t>‹#›</a:t>
            </a:fld>
            <a:endParaRPr lang="en-US" altLang="en-US"/>
          </a:p>
        </p:txBody>
      </p:sp>
    </p:spTree>
    <p:extLst>
      <p:ext uri="{BB962C8B-B14F-4D97-AF65-F5344CB8AC3E}">
        <p14:creationId xmlns:p14="http://schemas.microsoft.com/office/powerpoint/2010/main" val="257286164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44A6ED3-2393-45AD-BD64-BA1B9364280A}" type="datetimeFigureOut">
              <a:rPr lang="en-US"/>
              <a:pPr>
                <a:defRPr/>
              </a:pPr>
              <a:t>2/18/2016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9DF0D30-0BF2-4CDB-A579-A58C4B598907}" type="slidenum">
              <a:rPr lang="en-US" altLang="en-US"/>
              <a:pPr>
                <a:defRPr/>
              </a:pPr>
              <a:t>‹#›</a:t>
            </a:fld>
            <a:endParaRPr lang="en-US" altLang="en-US"/>
          </a:p>
        </p:txBody>
      </p:sp>
    </p:spTree>
    <p:extLst>
      <p:ext uri="{BB962C8B-B14F-4D97-AF65-F5344CB8AC3E}">
        <p14:creationId xmlns:p14="http://schemas.microsoft.com/office/powerpoint/2010/main" val="255875150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D78E8EC-56EE-4800-B2BC-2408BDB422E2}" type="datetimeFigureOut">
              <a:rPr lang="en-US"/>
              <a:pPr>
                <a:defRPr/>
              </a:pPr>
              <a:t>2/18/2016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6C4494C-5929-42CF-AE70-867033693096}" type="slidenum">
              <a:rPr lang="en-US" altLang="en-US"/>
              <a:pPr>
                <a:defRPr/>
              </a:pPr>
              <a:t>‹#›</a:t>
            </a:fld>
            <a:endParaRPr lang="en-US" altLang="en-US"/>
          </a:p>
        </p:txBody>
      </p:sp>
    </p:spTree>
    <p:extLst>
      <p:ext uri="{BB962C8B-B14F-4D97-AF65-F5344CB8AC3E}">
        <p14:creationId xmlns:p14="http://schemas.microsoft.com/office/powerpoint/2010/main" val="190833276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B3E053D-3138-4AFD-B714-1C2C071D3B45}" type="datetimeFigureOut">
              <a:rPr lang="en-US"/>
              <a:pPr>
                <a:defRPr/>
              </a:pPr>
              <a:t>2/18/2016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FD1E3C4-1D93-4644-83F6-15227C03D554}" type="slidenum">
              <a:rPr lang="en-US" altLang="en-US"/>
              <a:pPr>
                <a:defRPr/>
              </a:pPr>
              <a:t>‹#›</a:t>
            </a:fld>
            <a:endParaRPr lang="en-US" altLang="en-US"/>
          </a:p>
        </p:txBody>
      </p:sp>
    </p:spTree>
    <p:extLst>
      <p:ext uri="{BB962C8B-B14F-4D97-AF65-F5344CB8AC3E}">
        <p14:creationId xmlns:p14="http://schemas.microsoft.com/office/powerpoint/2010/main" val="172405367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CB812D1-F6A8-4D4B-8EB6-23B997FCE9D9}" type="datetimeFigureOut">
              <a:rPr lang="en-US"/>
              <a:pPr>
                <a:defRPr/>
              </a:pPr>
              <a:t>2/18/2016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A5F5FA2-6844-4CFD-8622-1DDA1872B72F}" type="slidenum">
              <a:rPr lang="en-US" altLang="en-US"/>
              <a:pPr>
                <a:defRPr/>
              </a:pPr>
              <a:t>‹#›</a:t>
            </a:fld>
            <a:endParaRPr lang="en-US" altLang="en-US"/>
          </a:p>
        </p:txBody>
      </p:sp>
    </p:spTree>
    <p:extLst>
      <p:ext uri="{BB962C8B-B14F-4D97-AF65-F5344CB8AC3E}">
        <p14:creationId xmlns:p14="http://schemas.microsoft.com/office/powerpoint/2010/main" val="208860698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CB43ED5-D9F4-4A71-A805-B91AB7BED597}" type="datetimeFigureOut">
              <a:rPr lang="en-US"/>
              <a:pPr>
                <a:defRPr/>
              </a:pPr>
              <a:t>2/18/2016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B21E1FD-1435-4E75-9B47-1A2AFAA4CA3E}" type="slidenum">
              <a:rPr lang="en-US" altLang="en-US"/>
              <a:pPr>
                <a:defRPr/>
              </a:pPr>
              <a:t>‹#›</a:t>
            </a:fld>
            <a:endParaRPr lang="en-US" altLang="en-US"/>
          </a:p>
        </p:txBody>
      </p:sp>
    </p:spTree>
    <p:extLst>
      <p:ext uri="{BB962C8B-B14F-4D97-AF65-F5344CB8AC3E}">
        <p14:creationId xmlns:p14="http://schemas.microsoft.com/office/powerpoint/2010/main" val="370550948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87AA5F5-6D90-456A-8905-9EF96E02297D}" type="datetimeFigureOut">
              <a:rPr lang="en-US"/>
              <a:pPr>
                <a:defRPr/>
              </a:pPr>
              <a:t>2/18/2016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4AC73BB-4FA5-44F4-9AAC-64569E1A2C48}" type="slidenum">
              <a:rPr lang="en-US" altLang="en-US"/>
              <a:pPr>
                <a:defRPr/>
              </a:pPr>
              <a:t>‹#›</a:t>
            </a:fld>
            <a:endParaRPr lang="en-US" altLang="en-US"/>
          </a:p>
        </p:txBody>
      </p:sp>
    </p:spTree>
    <p:extLst>
      <p:ext uri="{BB962C8B-B14F-4D97-AF65-F5344CB8AC3E}">
        <p14:creationId xmlns:p14="http://schemas.microsoft.com/office/powerpoint/2010/main" val="3615655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9760547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39522F4-728E-4BF4-8038-63589BA2DDDD}" type="datetimeFigureOut">
              <a:rPr lang="en-US"/>
              <a:pPr>
                <a:defRPr/>
              </a:pPr>
              <a:t>2/18/2016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3E05301-B6C0-4339-9E23-B6C4C21B0F0C}" type="slidenum">
              <a:rPr lang="en-US" altLang="en-US"/>
              <a:pPr>
                <a:defRPr/>
              </a:pPr>
              <a:t>‹#›</a:t>
            </a:fld>
            <a:endParaRPr lang="en-US" altLang="en-US"/>
          </a:p>
        </p:txBody>
      </p:sp>
    </p:spTree>
    <p:extLst>
      <p:ext uri="{BB962C8B-B14F-4D97-AF65-F5344CB8AC3E}">
        <p14:creationId xmlns:p14="http://schemas.microsoft.com/office/powerpoint/2010/main" val="156986610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CA58D86-C6F3-4147-A4C7-375BB746B94E}" type="datetimeFigureOut">
              <a:rPr lang="en-US"/>
              <a:pPr>
                <a:defRPr/>
              </a:pPr>
              <a:t>2/18/2016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93193F9-310C-4E7E-9A05-5580AEF95142}" type="slidenum">
              <a:rPr lang="en-US" altLang="en-US"/>
              <a:pPr>
                <a:defRPr/>
              </a:pPr>
              <a:t>‹#›</a:t>
            </a:fld>
            <a:endParaRPr lang="en-US" altLang="en-US"/>
          </a:p>
        </p:txBody>
      </p:sp>
    </p:spTree>
    <p:extLst>
      <p:ext uri="{BB962C8B-B14F-4D97-AF65-F5344CB8AC3E}">
        <p14:creationId xmlns:p14="http://schemas.microsoft.com/office/powerpoint/2010/main" val="1423464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586490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38962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762685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theme" Target="../theme/theme3.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theme" Target="../theme/theme4.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theme" Target="../theme/theme5.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76250"/>
            <a:ext cx="7772400"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br>
              <a:rPr lang="en-GB" altLang="en-US" smtClean="0"/>
            </a:br>
            <a:endParaRPr lang="en-GB"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3081" name="Text Box 9"/>
          <p:cNvSpPr txBox="1">
            <a:spLocks noChangeArrowheads="1"/>
          </p:cNvSpPr>
          <p:nvPr userDrawn="1"/>
        </p:nvSpPr>
        <p:spPr bwMode="auto">
          <a:xfrm>
            <a:off x="6516688" y="6308725"/>
            <a:ext cx="1943100" cy="244475"/>
          </a:xfrm>
          <a:prstGeom prst="rect">
            <a:avLst/>
          </a:prstGeom>
          <a:noFill/>
          <a:ln w="9525">
            <a:noFill/>
            <a:miter lim="800000"/>
            <a:headEnd/>
            <a:tailEnd/>
          </a:ln>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spcBef>
                <a:spcPct val="50000"/>
              </a:spcBef>
              <a:defRPr/>
            </a:pPr>
            <a:fld id="{BC0668CB-4239-45DB-A948-859420DED8B3}" type="slidenum">
              <a:rPr lang="en-GB" altLang="en-US" sz="1000" smtClean="0">
                <a:latin typeface="Arial" panose="020B0604020202020204" pitchFamily="34" charset="0"/>
              </a:rPr>
              <a:pPr algn="r">
                <a:spcBef>
                  <a:spcPct val="50000"/>
                </a:spcBef>
                <a:defRPr/>
              </a:pPr>
              <a:t>‹#›</a:t>
            </a:fld>
            <a:endParaRPr lang="en-GB" altLang="en-US" sz="1000" smtClean="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5736" r:id="rId1"/>
    <p:sldLayoutId id="2147485677" r:id="rId2"/>
    <p:sldLayoutId id="2147485678" r:id="rId3"/>
    <p:sldLayoutId id="2147485679" r:id="rId4"/>
    <p:sldLayoutId id="2147485680" r:id="rId5"/>
    <p:sldLayoutId id="2147485681" r:id="rId6"/>
    <p:sldLayoutId id="2147485682" r:id="rId7"/>
    <p:sldLayoutId id="2147485683" r:id="rId8"/>
    <p:sldLayoutId id="2147485684" r:id="rId9"/>
    <p:sldLayoutId id="2147485685" r:id="rId10"/>
    <p:sldLayoutId id="2147485686" r:id="rId11"/>
    <p:sldLayoutId id="2147485687" r:id="rId12"/>
    <p:sldLayoutId id="2147485688" r:id="rId13"/>
    <p:sldLayoutId id="2147485689" r:id="rId14"/>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2400" b="1">
          <a:solidFill>
            <a:srgbClr val="656A6F"/>
          </a:solidFill>
          <a:latin typeface="Arial" charset="0"/>
          <a:ea typeface="+mj-ea"/>
          <a:cs typeface="+mj-cs"/>
        </a:defRPr>
      </a:lvl1pPr>
      <a:lvl2pPr algn="l" rtl="0" eaLnBrk="0" fontAlgn="base" hangingPunct="0">
        <a:spcBef>
          <a:spcPct val="0"/>
        </a:spcBef>
        <a:spcAft>
          <a:spcPct val="0"/>
        </a:spcAft>
        <a:defRPr sz="2400" b="1">
          <a:solidFill>
            <a:srgbClr val="656A6F"/>
          </a:solidFill>
          <a:latin typeface="Arial" charset="0"/>
        </a:defRPr>
      </a:lvl2pPr>
      <a:lvl3pPr algn="l" rtl="0" eaLnBrk="0" fontAlgn="base" hangingPunct="0">
        <a:spcBef>
          <a:spcPct val="0"/>
        </a:spcBef>
        <a:spcAft>
          <a:spcPct val="0"/>
        </a:spcAft>
        <a:defRPr sz="2400" b="1">
          <a:solidFill>
            <a:srgbClr val="656A6F"/>
          </a:solidFill>
          <a:latin typeface="Arial" charset="0"/>
        </a:defRPr>
      </a:lvl3pPr>
      <a:lvl4pPr algn="l" rtl="0" eaLnBrk="0" fontAlgn="base" hangingPunct="0">
        <a:spcBef>
          <a:spcPct val="0"/>
        </a:spcBef>
        <a:spcAft>
          <a:spcPct val="0"/>
        </a:spcAft>
        <a:defRPr sz="2400" b="1">
          <a:solidFill>
            <a:srgbClr val="656A6F"/>
          </a:solidFill>
          <a:latin typeface="Arial" charset="0"/>
        </a:defRPr>
      </a:lvl4pPr>
      <a:lvl5pPr algn="l" rtl="0" eaLnBrk="0" fontAlgn="base" hangingPunct="0">
        <a:spcBef>
          <a:spcPct val="0"/>
        </a:spcBef>
        <a:spcAft>
          <a:spcPct val="0"/>
        </a:spcAft>
        <a:defRPr sz="2400" b="1">
          <a:solidFill>
            <a:srgbClr val="656A6F"/>
          </a:solidFill>
          <a:latin typeface="Arial"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271463" indent="-271463" algn="l" rtl="0" eaLnBrk="0" fontAlgn="base" hangingPunct="0">
        <a:spcBef>
          <a:spcPct val="0"/>
        </a:spcBef>
        <a:spcAft>
          <a:spcPct val="50000"/>
        </a:spcAft>
        <a:buClr>
          <a:srgbClr val="0020AB"/>
        </a:buClr>
        <a:buFont typeface="Wingdings" panose="05000000000000000000" pitchFamily="2" charset="2"/>
        <a:buChar char="t"/>
        <a:defRPr>
          <a:solidFill>
            <a:srgbClr val="656A6F"/>
          </a:solidFill>
          <a:latin typeface="Arial" charset="0"/>
          <a:ea typeface="+mn-ea"/>
          <a:cs typeface="+mn-cs"/>
        </a:defRPr>
      </a:lvl1pPr>
      <a:lvl2pPr marL="719138" indent="-268288" algn="l" rtl="0" eaLnBrk="0" fontAlgn="base" hangingPunct="0">
        <a:spcBef>
          <a:spcPct val="0"/>
        </a:spcBef>
        <a:spcAft>
          <a:spcPct val="50000"/>
        </a:spcAft>
        <a:buClr>
          <a:srgbClr val="E41938"/>
        </a:buClr>
        <a:buFont typeface="Wingdings" panose="05000000000000000000" pitchFamily="2" charset="2"/>
        <a:buChar char="t"/>
        <a:defRPr sz="1600">
          <a:solidFill>
            <a:srgbClr val="656A6F"/>
          </a:solidFill>
          <a:latin typeface="Arial" charset="0"/>
        </a:defRPr>
      </a:lvl2pPr>
      <a:lvl3pPr marL="1165225" indent="-266700" algn="l" rtl="0" eaLnBrk="0" fontAlgn="base" hangingPunct="0">
        <a:spcBef>
          <a:spcPct val="0"/>
        </a:spcBef>
        <a:spcAft>
          <a:spcPct val="50000"/>
        </a:spcAft>
        <a:buClr>
          <a:srgbClr val="DCCE87"/>
        </a:buClr>
        <a:buFont typeface="Wingdings" panose="05000000000000000000" pitchFamily="2" charset="2"/>
        <a:buChar char="t"/>
        <a:defRPr sz="1400">
          <a:solidFill>
            <a:srgbClr val="656A6F"/>
          </a:solidFill>
          <a:latin typeface="Arial" charset="0"/>
        </a:defRPr>
      </a:lvl3pPr>
      <a:lvl4pPr marL="1611313" indent="-266700" algn="l" rtl="0" eaLnBrk="0" fontAlgn="base" hangingPunct="0">
        <a:spcBef>
          <a:spcPct val="0"/>
        </a:spcBef>
        <a:spcAft>
          <a:spcPct val="50000"/>
        </a:spcAft>
        <a:buClr>
          <a:srgbClr val="0020AB"/>
        </a:buClr>
        <a:buFont typeface="Wingdings" panose="05000000000000000000" pitchFamily="2" charset="2"/>
        <a:buChar char="t"/>
        <a:defRPr sz="1200">
          <a:solidFill>
            <a:srgbClr val="656A6F"/>
          </a:solidFill>
          <a:latin typeface="Arial" charset="0"/>
        </a:defRPr>
      </a:lvl4pPr>
      <a:lvl5pPr marL="1970088" indent="-179388" algn="l" rtl="0" eaLnBrk="0" fontAlgn="base" hangingPunct="0">
        <a:spcBef>
          <a:spcPct val="0"/>
        </a:spcBef>
        <a:spcAft>
          <a:spcPct val="50000"/>
        </a:spcAft>
        <a:buClr>
          <a:srgbClr val="E41938"/>
        </a:buClr>
        <a:buFont typeface="Wingdings" panose="05000000000000000000" pitchFamily="2" charset="2"/>
        <a:buChar char="t"/>
        <a:defRPr sz="1200">
          <a:solidFill>
            <a:srgbClr val="656A6F"/>
          </a:solidFill>
          <a:latin typeface="Arial" charset="0"/>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25CE915-E825-4433-898D-5C1F3BE82797}" type="datetimeFigureOut">
              <a:rPr lang="en-US"/>
              <a:pPr>
                <a:defRPr/>
              </a:pPr>
              <a:t>2/18/2016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08A426C8-C2C2-4FA7-9284-A366214F1CC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5690" r:id="rId1"/>
    <p:sldLayoutId id="2147485691" r:id="rId2"/>
    <p:sldLayoutId id="2147485692" r:id="rId3"/>
    <p:sldLayoutId id="2147485693" r:id="rId4"/>
    <p:sldLayoutId id="2147485694" r:id="rId5"/>
    <p:sldLayoutId id="2147485695" r:id="rId6"/>
    <p:sldLayoutId id="2147485696" r:id="rId7"/>
    <p:sldLayoutId id="2147485697" r:id="rId8"/>
    <p:sldLayoutId id="2147485698" r:id="rId9"/>
    <p:sldLayoutId id="2147485699" r:id="rId10"/>
    <p:sldLayoutId id="214748570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476250"/>
            <a:ext cx="7772400"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br>
              <a:rPr lang="en-GB" altLang="en-US" smtClean="0"/>
            </a:br>
            <a:endParaRPr lang="en-GB" altLang="en-US" smtClean="0"/>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3081" name="Text Box 9"/>
          <p:cNvSpPr txBox="1">
            <a:spLocks noChangeArrowheads="1"/>
          </p:cNvSpPr>
          <p:nvPr/>
        </p:nvSpPr>
        <p:spPr bwMode="auto">
          <a:xfrm>
            <a:off x="6516688" y="6308725"/>
            <a:ext cx="1943100" cy="244475"/>
          </a:xfrm>
          <a:prstGeom prst="rect">
            <a:avLst/>
          </a:prstGeom>
          <a:noFill/>
          <a:ln w="9525">
            <a:noFill/>
            <a:miter lim="800000"/>
            <a:headEnd/>
            <a:tailEnd/>
          </a:ln>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spcBef>
                <a:spcPct val="50000"/>
              </a:spcBef>
              <a:defRPr/>
            </a:pPr>
            <a:fld id="{A52B8A87-80C2-4595-A0FC-6607C57F21FA}" type="slidenum">
              <a:rPr lang="en-GB" altLang="en-US" sz="1000" smtClean="0">
                <a:solidFill>
                  <a:srgbClr val="000000"/>
                </a:solidFill>
                <a:latin typeface="Arial" panose="020B0604020202020204" pitchFamily="34" charset="0"/>
              </a:rPr>
              <a:pPr algn="r">
                <a:spcBef>
                  <a:spcPct val="50000"/>
                </a:spcBef>
                <a:defRPr/>
              </a:pPr>
              <a:t>‹#›</a:t>
            </a:fld>
            <a:endParaRPr lang="en-GB" altLang="en-US" sz="1000" smtClean="0">
              <a:solidFill>
                <a:srgbClr val="000000"/>
              </a:solidFill>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5737" r:id="rId1"/>
    <p:sldLayoutId id="2147485701" r:id="rId2"/>
    <p:sldLayoutId id="2147485702" r:id="rId3"/>
    <p:sldLayoutId id="2147485703" r:id="rId4"/>
    <p:sldLayoutId id="2147485704" r:id="rId5"/>
    <p:sldLayoutId id="2147485705" r:id="rId6"/>
    <p:sldLayoutId id="2147485706" r:id="rId7"/>
    <p:sldLayoutId id="2147485707" r:id="rId8"/>
    <p:sldLayoutId id="2147485708" r:id="rId9"/>
    <p:sldLayoutId id="2147485709" r:id="rId10"/>
    <p:sldLayoutId id="2147485710" r:id="rId11"/>
    <p:sldLayoutId id="2147485711" r:id="rId12"/>
    <p:sldLayoutId id="2147485712" r:id="rId13"/>
    <p:sldLayoutId id="2147485713" r:id="rId14"/>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2400" b="1">
          <a:solidFill>
            <a:srgbClr val="656A6F"/>
          </a:solidFill>
          <a:latin typeface="Arial" charset="0"/>
          <a:ea typeface="+mj-ea"/>
          <a:cs typeface="+mj-cs"/>
        </a:defRPr>
      </a:lvl1pPr>
      <a:lvl2pPr algn="l" rtl="0" eaLnBrk="0" fontAlgn="base" hangingPunct="0">
        <a:spcBef>
          <a:spcPct val="0"/>
        </a:spcBef>
        <a:spcAft>
          <a:spcPct val="0"/>
        </a:spcAft>
        <a:defRPr sz="2400" b="1">
          <a:solidFill>
            <a:srgbClr val="656A6F"/>
          </a:solidFill>
          <a:latin typeface="Arial" charset="0"/>
        </a:defRPr>
      </a:lvl2pPr>
      <a:lvl3pPr algn="l" rtl="0" eaLnBrk="0" fontAlgn="base" hangingPunct="0">
        <a:spcBef>
          <a:spcPct val="0"/>
        </a:spcBef>
        <a:spcAft>
          <a:spcPct val="0"/>
        </a:spcAft>
        <a:defRPr sz="2400" b="1">
          <a:solidFill>
            <a:srgbClr val="656A6F"/>
          </a:solidFill>
          <a:latin typeface="Arial" charset="0"/>
        </a:defRPr>
      </a:lvl3pPr>
      <a:lvl4pPr algn="l" rtl="0" eaLnBrk="0" fontAlgn="base" hangingPunct="0">
        <a:spcBef>
          <a:spcPct val="0"/>
        </a:spcBef>
        <a:spcAft>
          <a:spcPct val="0"/>
        </a:spcAft>
        <a:defRPr sz="2400" b="1">
          <a:solidFill>
            <a:srgbClr val="656A6F"/>
          </a:solidFill>
          <a:latin typeface="Arial" charset="0"/>
        </a:defRPr>
      </a:lvl4pPr>
      <a:lvl5pPr algn="l" rtl="0" eaLnBrk="0" fontAlgn="base" hangingPunct="0">
        <a:spcBef>
          <a:spcPct val="0"/>
        </a:spcBef>
        <a:spcAft>
          <a:spcPct val="0"/>
        </a:spcAft>
        <a:defRPr sz="2400" b="1">
          <a:solidFill>
            <a:srgbClr val="656A6F"/>
          </a:solidFill>
          <a:latin typeface="Arial"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271463" indent="-271463" algn="l" rtl="0" eaLnBrk="0" fontAlgn="base" hangingPunct="0">
        <a:spcBef>
          <a:spcPct val="0"/>
        </a:spcBef>
        <a:spcAft>
          <a:spcPct val="50000"/>
        </a:spcAft>
        <a:buClr>
          <a:srgbClr val="0020AB"/>
        </a:buClr>
        <a:buFont typeface="Wingdings" panose="05000000000000000000" pitchFamily="2" charset="2"/>
        <a:buChar char="t"/>
        <a:defRPr>
          <a:solidFill>
            <a:srgbClr val="656A6F"/>
          </a:solidFill>
          <a:latin typeface="Arial" charset="0"/>
          <a:ea typeface="+mn-ea"/>
          <a:cs typeface="+mn-cs"/>
        </a:defRPr>
      </a:lvl1pPr>
      <a:lvl2pPr marL="719138" indent="-268288" algn="l" rtl="0" eaLnBrk="0" fontAlgn="base" hangingPunct="0">
        <a:spcBef>
          <a:spcPct val="0"/>
        </a:spcBef>
        <a:spcAft>
          <a:spcPct val="50000"/>
        </a:spcAft>
        <a:buClr>
          <a:srgbClr val="E41938"/>
        </a:buClr>
        <a:buFont typeface="Wingdings" panose="05000000000000000000" pitchFamily="2" charset="2"/>
        <a:buChar char="t"/>
        <a:defRPr sz="1600">
          <a:solidFill>
            <a:srgbClr val="656A6F"/>
          </a:solidFill>
          <a:latin typeface="Arial" charset="0"/>
        </a:defRPr>
      </a:lvl2pPr>
      <a:lvl3pPr marL="1165225" indent="-266700" algn="l" rtl="0" eaLnBrk="0" fontAlgn="base" hangingPunct="0">
        <a:spcBef>
          <a:spcPct val="0"/>
        </a:spcBef>
        <a:spcAft>
          <a:spcPct val="50000"/>
        </a:spcAft>
        <a:buClr>
          <a:srgbClr val="DCCE87"/>
        </a:buClr>
        <a:buFont typeface="Wingdings" panose="05000000000000000000" pitchFamily="2" charset="2"/>
        <a:buChar char="t"/>
        <a:defRPr sz="1400">
          <a:solidFill>
            <a:srgbClr val="656A6F"/>
          </a:solidFill>
          <a:latin typeface="Arial" charset="0"/>
        </a:defRPr>
      </a:lvl3pPr>
      <a:lvl4pPr marL="1611313" indent="-266700" algn="l" rtl="0" eaLnBrk="0" fontAlgn="base" hangingPunct="0">
        <a:spcBef>
          <a:spcPct val="0"/>
        </a:spcBef>
        <a:spcAft>
          <a:spcPct val="50000"/>
        </a:spcAft>
        <a:buClr>
          <a:srgbClr val="0020AB"/>
        </a:buClr>
        <a:buFont typeface="Wingdings" panose="05000000000000000000" pitchFamily="2" charset="2"/>
        <a:buChar char="t"/>
        <a:defRPr sz="1200">
          <a:solidFill>
            <a:srgbClr val="656A6F"/>
          </a:solidFill>
          <a:latin typeface="Arial" charset="0"/>
        </a:defRPr>
      </a:lvl4pPr>
      <a:lvl5pPr marL="1970088" indent="-179388" algn="l" rtl="0" eaLnBrk="0" fontAlgn="base" hangingPunct="0">
        <a:spcBef>
          <a:spcPct val="0"/>
        </a:spcBef>
        <a:spcAft>
          <a:spcPct val="50000"/>
        </a:spcAft>
        <a:buClr>
          <a:srgbClr val="E41938"/>
        </a:buClr>
        <a:buFont typeface="Wingdings" panose="05000000000000000000" pitchFamily="2" charset="2"/>
        <a:buChar char="t"/>
        <a:defRPr sz="1200">
          <a:solidFill>
            <a:srgbClr val="656A6F"/>
          </a:solidFill>
          <a:latin typeface="Arial" charset="0"/>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409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30F08AE0-AE4E-4BDB-B6F6-86D20960B378}" type="datetimeFigureOut">
              <a:rPr lang="en-GB"/>
              <a:pPr>
                <a:defRPr/>
              </a:pPr>
              <a:t>18/02/2016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A4E76C6-7389-41FF-9C08-BC857EB08970}"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5714" r:id="rId1"/>
    <p:sldLayoutId id="2147485715" r:id="rId2"/>
    <p:sldLayoutId id="2147485716" r:id="rId3"/>
    <p:sldLayoutId id="2147485717" r:id="rId4"/>
    <p:sldLayoutId id="2147485718" r:id="rId5"/>
    <p:sldLayoutId id="2147485719" r:id="rId6"/>
    <p:sldLayoutId id="2147485720" r:id="rId7"/>
    <p:sldLayoutId id="2147485721" r:id="rId8"/>
    <p:sldLayoutId id="2147485722" r:id="rId9"/>
    <p:sldLayoutId id="2147485723" r:id="rId10"/>
    <p:sldLayoutId id="214748572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CB917D6E-7EA7-4DEA-B1E9-02B484776710}" type="datetimeFigureOut">
              <a:rPr lang="en-US"/>
              <a:pPr>
                <a:defRPr/>
              </a:pPr>
              <a:t>2/18/2016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2857F638-C3F1-4366-AD85-506909072E2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5725" r:id="rId1"/>
    <p:sldLayoutId id="2147485726" r:id="rId2"/>
    <p:sldLayoutId id="2147485727" r:id="rId3"/>
    <p:sldLayoutId id="2147485728" r:id="rId4"/>
    <p:sldLayoutId id="2147485729" r:id="rId5"/>
    <p:sldLayoutId id="2147485730" r:id="rId6"/>
    <p:sldLayoutId id="2147485731" r:id="rId7"/>
    <p:sldLayoutId id="2147485732" r:id="rId8"/>
    <p:sldLayoutId id="2147485733" r:id="rId9"/>
    <p:sldLayoutId id="2147485734" r:id="rId10"/>
    <p:sldLayoutId id="214748573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8.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8.xml"/></Relationships>
</file>

<file path=ppt/slides/_rels/slide3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p:cNvSpPr>
            <a:spLocks noGrp="1"/>
          </p:cNvSpPr>
          <p:nvPr>
            <p:ph type="title"/>
          </p:nvPr>
        </p:nvSpPr>
        <p:spPr/>
        <p:txBody>
          <a:bodyPr/>
          <a:lstStyle/>
          <a:p>
            <a:r>
              <a:rPr lang="en-US" altLang="en-US" smtClean="0">
                <a:latin typeface="Arial" panose="020B0604020202020204" pitchFamily="34" charset="0"/>
              </a:rPr>
              <a:t> </a:t>
            </a:r>
          </a:p>
        </p:txBody>
      </p:sp>
      <p:sp>
        <p:nvSpPr>
          <p:cNvPr id="10243" name="Content Placeholder 4"/>
          <p:cNvSpPr>
            <a:spLocks noGrp="1"/>
          </p:cNvSpPr>
          <p:nvPr>
            <p:ph idx="1"/>
          </p:nvPr>
        </p:nvSpPr>
        <p:spPr>
          <a:xfrm>
            <a:off x="685800" y="1981200"/>
            <a:ext cx="8101013" cy="4376738"/>
          </a:xfrm>
        </p:spPr>
        <p:txBody>
          <a:bodyPr/>
          <a:lstStyle/>
          <a:p>
            <a:pPr algn="ctr">
              <a:buFont typeface="Wingdings" panose="05000000000000000000" pitchFamily="2" charset="2"/>
              <a:buNone/>
            </a:pPr>
            <a:endParaRPr lang="en-GB" altLang="en-US" sz="2000" b="1" dirty="0" smtClean="0">
              <a:latin typeface="Arial" panose="020B0604020202020204" pitchFamily="34" charset="0"/>
            </a:endParaRPr>
          </a:p>
          <a:p>
            <a:pPr algn="ctr">
              <a:buFont typeface="Wingdings" panose="05000000000000000000" pitchFamily="2" charset="2"/>
              <a:buNone/>
            </a:pPr>
            <a:endParaRPr lang="en-US" altLang="en-US" sz="800" b="1" dirty="0" smtClean="0">
              <a:latin typeface="Arial" panose="020B0604020202020204" pitchFamily="34" charset="0"/>
            </a:endParaRPr>
          </a:p>
          <a:p>
            <a:pPr algn="ctr">
              <a:buFont typeface="Wingdings" panose="05000000000000000000" pitchFamily="2" charset="2"/>
              <a:buNone/>
            </a:pPr>
            <a:endParaRPr lang="en-GB" altLang="en-US" sz="800" b="1" dirty="0" smtClean="0">
              <a:latin typeface="Arial" panose="020B0604020202020204" pitchFamily="34" charset="0"/>
            </a:endParaRPr>
          </a:p>
          <a:p>
            <a:pPr algn="ctr">
              <a:buFont typeface="Wingdings" panose="05000000000000000000" pitchFamily="2" charset="2"/>
              <a:buNone/>
            </a:pPr>
            <a:r>
              <a:rPr lang="en-GB" altLang="en-US" sz="3200" b="1" dirty="0" smtClean="0">
                <a:latin typeface="Arial" panose="020B0604020202020204" pitchFamily="34" charset="0"/>
              </a:rPr>
              <a:t>A Regional Commercial Arbitration Council: Is it an idea whose time has come?</a:t>
            </a:r>
          </a:p>
          <a:p>
            <a:pPr algn="ctr">
              <a:buFont typeface="Wingdings" panose="05000000000000000000" pitchFamily="2" charset="2"/>
              <a:buNone/>
            </a:pPr>
            <a:endParaRPr lang="en-GB" altLang="en-US" i="1" dirty="0" smtClean="0">
              <a:latin typeface="Arial" panose="020B0604020202020204" pitchFamily="34" charset="0"/>
            </a:endParaRPr>
          </a:p>
          <a:p>
            <a:pPr algn="ctr">
              <a:lnSpc>
                <a:spcPct val="80000"/>
              </a:lnSpc>
              <a:buFont typeface="Wingdings" panose="05000000000000000000" pitchFamily="2" charset="2"/>
              <a:buNone/>
            </a:pPr>
            <a:r>
              <a:rPr lang="en-GB" altLang="en-US" sz="2400" dirty="0" smtClean="0">
                <a:latin typeface="Arial" panose="020B0604020202020204" pitchFamily="34" charset="0"/>
              </a:rPr>
              <a:t>Ajay Thomas</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84213" y="332656"/>
            <a:ext cx="7772400" cy="865187"/>
          </a:xfrm>
        </p:spPr>
        <p:txBody>
          <a:bodyPr/>
          <a:lstStyle/>
          <a:p>
            <a:r>
              <a:rPr lang="en-US" altLang="en-US" dirty="0" smtClean="0">
                <a:latin typeface="Arial" panose="020B0604020202020204" pitchFamily="34" charset="0"/>
              </a:rPr>
              <a:t>Advantages</a:t>
            </a:r>
          </a:p>
        </p:txBody>
      </p:sp>
      <p:sp>
        <p:nvSpPr>
          <p:cNvPr id="18435" name="Rectangle 3"/>
          <p:cNvSpPr>
            <a:spLocks noGrp="1" noChangeArrowheads="1"/>
          </p:cNvSpPr>
          <p:nvPr>
            <p:ph type="body" idx="4294967295"/>
          </p:nvPr>
        </p:nvSpPr>
        <p:spPr>
          <a:xfrm>
            <a:off x="683568" y="1124744"/>
            <a:ext cx="7772400" cy="4679950"/>
          </a:xfrm>
        </p:spPr>
        <p:txBody>
          <a:bodyPr/>
          <a:lstStyle/>
          <a:p>
            <a:r>
              <a:rPr lang="en-US" altLang="en-US" sz="2000" dirty="0" smtClean="0">
                <a:latin typeface="Arial" panose="020B0604020202020204" pitchFamily="34" charset="0"/>
              </a:rPr>
              <a:t>The rules of an institution provide the safety net</a:t>
            </a:r>
          </a:p>
          <a:p>
            <a:pPr lvl="1"/>
            <a:r>
              <a:rPr lang="en-US" altLang="en-US" dirty="0" smtClean="0">
                <a:latin typeface="Arial" panose="020B0604020202020204" pitchFamily="34" charset="0"/>
              </a:rPr>
              <a:t>injects greater predictability into the process</a:t>
            </a:r>
          </a:p>
          <a:p>
            <a:r>
              <a:rPr lang="en-US" altLang="en-US" sz="2000" dirty="0" smtClean="0">
                <a:latin typeface="Arial" panose="020B0604020202020204" pitchFamily="34" charset="0"/>
              </a:rPr>
              <a:t>Supervision over the appointment of a Tribunal, ensuring impartiality and quality of the Tribunal</a:t>
            </a:r>
          </a:p>
          <a:p>
            <a:r>
              <a:rPr lang="en-US" altLang="en-US" sz="2000" dirty="0" smtClean="0">
                <a:latin typeface="Arial" panose="020B0604020202020204" pitchFamily="34" charset="0"/>
              </a:rPr>
              <a:t>Avoids the discomfort of parties and arbitrators of having to negotiate/fix the fees of arbitrators</a:t>
            </a:r>
          </a:p>
          <a:p>
            <a:r>
              <a:rPr lang="en-US" altLang="en-US" sz="2000" dirty="0" smtClean="0">
                <a:latin typeface="Arial" panose="020B0604020202020204" pitchFamily="34" charset="0"/>
              </a:rPr>
              <a:t>Professional, specialized staff to administer the arbitration</a:t>
            </a:r>
          </a:p>
          <a:p>
            <a:pPr lvl="1"/>
            <a:r>
              <a:rPr lang="en-US" altLang="en-US" dirty="0" smtClean="0">
                <a:latin typeface="Arial" panose="020B0604020202020204" pitchFamily="34" charset="0"/>
              </a:rPr>
              <a:t>reduces the risk of procedural breakdowns</a:t>
            </a:r>
          </a:p>
          <a:p>
            <a:pPr lvl="1"/>
            <a:r>
              <a:rPr lang="en-US" altLang="en-US" dirty="0" smtClean="0">
                <a:latin typeface="Arial" panose="020B0604020202020204" pitchFamily="34" charset="0"/>
              </a:rPr>
              <a:t>arbitrators and parties can seek the advice of the institutional staff on how to proceed in case of an impasse</a:t>
            </a:r>
          </a:p>
          <a:p>
            <a:r>
              <a:rPr lang="en-US" altLang="en-US" sz="2000" dirty="0" smtClean="0">
                <a:latin typeface="Arial" panose="020B0604020202020204" pitchFamily="34" charset="0"/>
              </a:rPr>
              <a:t>Institutional oversight over the process</a:t>
            </a:r>
          </a:p>
          <a:p>
            <a:pPr lvl="1"/>
            <a:r>
              <a:rPr lang="en-US" altLang="en-US" dirty="0" smtClean="0">
                <a:latin typeface="Arial" panose="020B0604020202020204" pitchFamily="34" charset="0"/>
              </a:rPr>
              <a:t>reduces the risk of technical defects in the arbitration proceedings</a:t>
            </a:r>
          </a:p>
          <a:p>
            <a:endParaRPr lang="en-US" altLang="en-US" sz="2000" dirty="0" smtClean="0">
              <a:latin typeface="Arial" panose="020B0604020202020204" pitchFamily="34" charset="0"/>
            </a:endParaRPr>
          </a:p>
          <a:p>
            <a:endParaRPr lang="en-US" altLang="en-US" dirty="0" smtClean="0">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611188" y="548680"/>
            <a:ext cx="7772400" cy="865188"/>
          </a:xfrm>
        </p:spPr>
        <p:txBody>
          <a:bodyPr/>
          <a:lstStyle/>
          <a:p>
            <a:r>
              <a:rPr lang="en-US" altLang="en-US" dirty="0" smtClean="0">
                <a:latin typeface="Arial" panose="020B0604020202020204" pitchFamily="34" charset="0"/>
              </a:rPr>
              <a:t>Advantages</a:t>
            </a:r>
          </a:p>
        </p:txBody>
      </p:sp>
      <p:sp>
        <p:nvSpPr>
          <p:cNvPr id="19459" name="Rectangle 3"/>
          <p:cNvSpPr>
            <a:spLocks noGrp="1" noChangeArrowheads="1"/>
          </p:cNvSpPr>
          <p:nvPr>
            <p:ph type="body" idx="4294967295"/>
          </p:nvPr>
        </p:nvSpPr>
        <p:spPr>
          <a:xfrm>
            <a:off x="539552" y="1484784"/>
            <a:ext cx="7772400" cy="5184775"/>
          </a:xfrm>
        </p:spPr>
        <p:txBody>
          <a:bodyPr/>
          <a:lstStyle/>
          <a:p>
            <a:r>
              <a:rPr lang="en-US" altLang="en-US" sz="2000" dirty="0" smtClean="0">
                <a:latin typeface="Arial" panose="020B0604020202020204" pitchFamily="34" charset="0"/>
              </a:rPr>
              <a:t>Managing costs and delays</a:t>
            </a:r>
          </a:p>
          <a:p>
            <a:r>
              <a:rPr lang="en-US" altLang="en-US" sz="2000" dirty="0" smtClean="0">
                <a:latin typeface="Arial" panose="020B0604020202020204" pitchFamily="34" charset="0"/>
              </a:rPr>
              <a:t>Allows the arbitrators and parties to concentrate only on the adjudicative aspects of the dispute</a:t>
            </a:r>
            <a:endParaRPr lang="en-US" altLang="en-US" sz="800" dirty="0" smtClean="0">
              <a:latin typeface="Arial" panose="020B0604020202020204" pitchFamily="34" charset="0"/>
            </a:endParaRPr>
          </a:p>
          <a:p>
            <a:r>
              <a:rPr lang="en-US" altLang="en-US" sz="2000" dirty="0" smtClean="0">
                <a:latin typeface="Arial" panose="020B0604020202020204" pitchFamily="34" charset="0"/>
              </a:rPr>
              <a:t>Awards</a:t>
            </a:r>
          </a:p>
          <a:p>
            <a:pPr lvl="1"/>
            <a:r>
              <a:rPr lang="en-US" altLang="en-US" dirty="0" smtClean="0">
                <a:latin typeface="Arial" panose="020B0604020202020204" pitchFamily="34" charset="0"/>
              </a:rPr>
              <a:t>benefits of an institutional “label” on the award</a:t>
            </a:r>
            <a:endParaRPr lang="en-US" altLang="en-US" sz="600" dirty="0" smtClean="0">
              <a:latin typeface="Arial" panose="020B0604020202020204" pitchFamily="34" charset="0"/>
            </a:endParaRPr>
          </a:p>
          <a:p>
            <a:pPr lvl="1"/>
            <a:r>
              <a:rPr lang="en-US" altLang="en-US" dirty="0" smtClean="0">
                <a:latin typeface="Arial" panose="020B0604020202020204" pitchFamily="34" charset="0"/>
              </a:rPr>
              <a:t>risk of a rogue award is greatly diminished</a:t>
            </a:r>
            <a:endParaRPr lang="en-US" altLang="en-US" sz="600" dirty="0" smtClean="0">
              <a:latin typeface="Arial" panose="020B0604020202020204" pitchFamily="34" charset="0"/>
            </a:endParaRPr>
          </a:p>
          <a:p>
            <a:pPr lvl="1"/>
            <a:r>
              <a:rPr lang="en-US" altLang="en-US" dirty="0" smtClean="0">
                <a:latin typeface="Arial" panose="020B0604020202020204" pitchFamily="34" charset="0"/>
              </a:rPr>
              <a:t>possibility of challenge to an award is also reduced</a:t>
            </a:r>
          </a:p>
          <a:p>
            <a:pPr lvl="1"/>
            <a:r>
              <a:rPr lang="en-US" altLang="en-US" dirty="0" smtClean="0">
                <a:latin typeface="Arial" panose="020B0604020202020204" pitchFamily="34" charset="0"/>
              </a:rPr>
              <a:t>greater likelihood of voluntary compliance of the award</a:t>
            </a:r>
          </a:p>
          <a:p>
            <a:endParaRPr lang="en-US" altLang="en-US" sz="2000" dirty="0" smtClean="0">
              <a:latin typeface="Arial" panose="020B0604020202020204" pitchFamily="34" charset="0"/>
            </a:endParaRPr>
          </a:p>
          <a:p>
            <a:endParaRPr lang="en-US" altLang="en-US" dirty="0" smtClean="0">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0" y="5949950"/>
            <a:ext cx="9144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600" b="1">
                <a:solidFill>
                  <a:srgbClr val="C00000"/>
                </a:solidFill>
                <a:latin typeface="Arial" panose="020B0604020202020204" pitchFamily="34" charset="0"/>
                <a:ea typeface="宋体" panose="02010600030101010101" pitchFamily="2" charset="-122"/>
              </a:rPr>
              <a:t>GENERAL FLOW CHART OF ARBITRATION PROCEEDINGS UNDER THE LCIA INDIA RULES</a:t>
            </a:r>
          </a:p>
        </p:txBody>
      </p:sp>
      <p:sp>
        <p:nvSpPr>
          <p:cNvPr id="30723" name="Text Box 3"/>
          <p:cNvSpPr txBox="1">
            <a:spLocks noChangeArrowheads="1"/>
          </p:cNvSpPr>
          <p:nvPr/>
        </p:nvSpPr>
        <p:spPr bwMode="auto">
          <a:xfrm>
            <a:off x="1905000" y="3810000"/>
            <a:ext cx="6308725" cy="284163"/>
          </a:xfrm>
          <a:prstGeom prst="rect">
            <a:avLst/>
          </a:prstGeom>
          <a:noFill/>
          <a:ln w="9525">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b="1">
                <a:solidFill>
                  <a:srgbClr val="C00000"/>
                </a:solidFill>
                <a:latin typeface="Arial" panose="020B0604020202020204" pitchFamily="34" charset="0"/>
                <a:ea typeface="宋体" panose="02010600030101010101" pitchFamily="2" charset="-122"/>
              </a:rPr>
              <a:t>Article 13 </a:t>
            </a:r>
            <a:r>
              <a:rPr lang="en-US" altLang="zh-CN" sz="1200">
                <a:solidFill>
                  <a:srgbClr val="C00000"/>
                </a:solidFill>
                <a:latin typeface="Arial" panose="020B0604020202020204" pitchFamily="34" charset="0"/>
                <a:ea typeface="宋体" panose="02010600030101010101" pitchFamily="2" charset="-122"/>
              </a:rPr>
              <a:t>All correspondence between parties and the arbitrators to be copied to Registrar</a:t>
            </a:r>
          </a:p>
        </p:txBody>
      </p:sp>
      <p:sp>
        <p:nvSpPr>
          <p:cNvPr id="30724" name="Line 4"/>
          <p:cNvSpPr>
            <a:spLocks noChangeShapeType="1"/>
          </p:cNvSpPr>
          <p:nvPr/>
        </p:nvSpPr>
        <p:spPr bwMode="auto">
          <a:xfrm>
            <a:off x="1524000" y="3962400"/>
            <a:ext cx="381000" cy="0"/>
          </a:xfrm>
          <a:prstGeom prst="line">
            <a:avLst/>
          </a:prstGeom>
          <a:noFill/>
          <a:ln w="9525">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0725" name="Text Box 5"/>
          <p:cNvSpPr txBox="1">
            <a:spLocks noChangeArrowheads="1"/>
          </p:cNvSpPr>
          <p:nvPr/>
        </p:nvSpPr>
        <p:spPr bwMode="auto">
          <a:xfrm>
            <a:off x="3419475" y="2636838"/>
            <a:ext cx="2667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b="1" i="1">
                <a:solidFill>
                  <a:srgbClr val="000099"/>
                </a:solidFill>
                <a:latin typeface="Arial" panose="020B0604020202020204" pitchFamily="34" charset="0"/>
                <a:ea typeface="宋体" panose="02010600030101010101" pitchFamily="2" charset="-122"/>
              </a:rPr>
              <a:t>Article 4 - Response</a:t>
            </a:r>
          </a:p>
          <a:p>
            <a:pPr eaLnBrk="1" hangingPunct="1"/>
            <a:r>
              <a:rPr lang="en-US" altLang="zh-CN" sz="1200" i="1">
                <a:solidFill>
                  <a:srgbClr val="000099"/>
                </a:solidFill>
                <a:latin typeface="Arial" panose="020B0604020202020204" pitchFamily="34" charset="0"/>
                <a:ea typeface="宋体" panose="02010600030101010101" pitchFamily="2" charset="-122"/>
              </a:rPr>
              <a:t>Response w</a:t>
            </a:r>
            <a:r>
              <a:rPr lang="en-US" altLang="zh-CN" sz="1200">
                <a:solidFill>
                  <a:srgbClr val="000099"/>
                </a:solidFill>
                <a:latin typeface="Arial" panose="020B0604020202020204" pitchFamily="34" charset="0"/>
                <a:ea typeface="宋体" panose="02010600030101010101" pitchFamily="2" charset="-122"/>
              </a:rPr>
              <a:t>ithin 30 days (including views on constitution of tribunal)</a:t>
            </a:r>
          </a:p>
        </p:txBody>
      </p:sp>
      <p:sp>
        <p:nvSpPr>
          <p:cNvPr id="30726" name="Line 6"/>
          <p:cNvSpPr>
            <a:spLocks noChangeShapeType="1"/>
          </p:cNvSpPr>
          <p:nvPr/>
        </p:nvSpPr>
        <p:spPr bwMode="auto">
          <a:xfrm flipH="1" flipV="1">
            <a:off x="1524000" y="2514600"/>
            <a:ext cx="0" cy="1447800"/>
          </a:xfrm>
          <a:prstGeom prst="line">
            <a:avLst/>
          </a:prstGeom>
          <a:noFill/>
          <a:ln w="9525">
            <a:solidFill>
              <a:srgbClr val="000099"/>
            </a:solidFill>
            <a:round/>
            <a:headEnd/>
            <a:tailEnd/>
          </a:ln>
          <a:extLst>
            <a:ext uri="{909E8E84-426E-40DD-AFC4-6F175D3DCCD1}">
              <a14:hiddenFill xmlns:a14="http://schemas.microsoft.com/office/drawing/2010/main">
                <a:noFill/>
              </a14:hiddenFill>
            </a:ext>
          </a:extLst>
        </p:spPr>
        <p:txBody>
          <a:bodyPr/>
          <a:lstStyle/>
          <a:p>
            <a:endParaRPr lang="en-IN"/>
          </a:p>
        </p:txBody>
      </p:sp>
      <p:grpSp>
        <p:nvGrpSpPr>
          <p:cNvPr id="30727" name="Group 7"/>
          <p:cNvGrpSpPr>
            <a:grpSpLocks/>
          </p:cNvGrpSpPr>
          <p:nvPr/>
        </p:nvGrpSpPr>
        <p:grpSpPr bwMode="auto">
          <a:xfrm>
            <a:off x="381000" y="620713"/>
            <a:ext cx="4724400" cy="1798637"/>
            <a:chOff x="240" y="480"/>
            <a:chExt cx="2976" cy="1133"/>
          </a:xfrm>
        </p:grpSpPr>
        <p:sp>
          <p:nvSpPr>
            <p:cNvPr id="30745" name="Text Box 8"/>
            <p:cNvSpPr txBox="1">
              <a:spLocks noChangeArrowheads="1"/>
            </p:cNvSpPr>
            <p:nvPr/>
          </p:nvSpPr>
          <p:spPr bwMode="auto">
            <a:xfrm>
              <a:off x="240" y="487"/>
              <a:ext cx="499" cy="179"/>
            </a:xfrm>
            <a:prstGeom prst="rect">
              <a:avLst/>
            </a:prstGeom>
            <a:noFill/>
            <a:ln w="9525">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a:solidFill>
                    <a:srgbClr val="C00000"/>
                  </a:solidFill>
                  <a:latin typeface="Arial" panose="020B0604020202020204" pitchFamily="34" charset="0"/>
                  <a:ea typeface="宋体" panose="02010600030101010101" pitchFamily="2" charset="-122"/>
                </a:rPr>
                <a:t>Claimant</a:t>
              </a:r>
            </a:p>
          </p:txBody>
        </p:sp>
        <p:sp>
          <p:nvSpPr>
            <p:cNvPr id="30746" name="Text Box 9"/>
            <p:cNvSpPr txBox="1">
              <a:spLocks noChangeArrowheads="1"/>
            </p:cNvSpPr>
            <p:nvPr/>
          </p:nvSpPr>
          <p:spPr bwMode="auto">
            <a:xfrm>
              <a:off x="1584" y="480"/>
              <a:ext cx="510" cy="179"/>
            </a:xfrm>
            <a:prstGeom prst="rect">
              <a:avLst/>
            </a:prstGeom>
            <a:noFill/>
            <a:ln w="9525">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a:solidFill>
                    <a:srgbClr val="C00000"/>
                  </a:solidFill>
                  <a:latin typeface="Arial" panose="020B0604020202020204" pitchFamily="34" charset="0"/>
                  <a:ea typeface="宋体" panose="02010600030101010101" pitchFamily="2" charset="-122"/>
                </a:rPr>
                <a:t>Registrar</a:t>
              </a:r>
            </a:p>
          </p:txBody>
        </p:sp>
        <p:sp>
          <p:nvSpPr>
            <p:cNvPr id="30747" name="Text Box 10"/>
            <p:cNvSpPr txBox="1">
              <a:spLocks noChangeArrowheads="1"/>
            </p:cNvSpPr>
            <p:nvPr/>
          </p:nvSpPr>
          <p:spPr bwMode="auto">
            <a:xfrm>
              <a:off x="624" y="1319"/>
              <a:ext cx="1344" cy="294"/>
            </a:xfrm>
            <a:prstGeom prst="rect">
              <a:avLst/>
            </a:prstGeom>
            <a:noFill/>
            <a:ln w="9525">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200">
                  <a:solidFill>
                    <a:srgbClr val="C00000"/>
                  </a:solidFill>
                  <a:latin typeface="Arial" panose="020B0604020202020204" pitchFamily="34" charset="0"/>
                  <a:ea typeface="宋体" panose="02010600030101010101" pitchFamily="2" charset="-122"/>
                </a:rPr>
                <a:t>Request for Arbitration served on Respondents</a:t>
              </a:r>
            </a:p>
          </p:txBody>
        </p:sp>
        <p:sp>
          <p:nvSpPr>
            <p:cNvPr id="30748" name="Line 11"/>
            <p:cNvSpPr>
              <a:spLocks noChangeShapeType="1"/>
            </p:cNvSpPr>
            <p:nvPr/>
          </p:nvSpPr>
          <p:spPr bwMode="auto">
            <a:xfrm>
              <a:off x="768" y="576"/>
              <a:ext cx="816" cy="0"/>
            </a:xfrm>
            <a:prstGeom prst="line">
              <a:avLst/>
            </a:prstGeom>
            <a:noFill/>
            <a:ln w="9525">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nvGrpSpPr>
            <p:cNvPr id="30749" name="Group 12"/>
            <p:cNvGrpSpPr>
              <a:grpSpLocks/>
            </p:cNvGrpSpPr>
            <p:nvPr/>
          </p:nvGrpSpPr>
          <p:grpSpPr bwMode="auto">
            <a:xfrm>
              <a:off x="336" y="672"/>
              <a:ext cx="288" cy="816"/>
              <a:chOff x="336" y="672"/>
              <a:chExt cx="288" cy="816"/>
            </a:xfrm>
          </p:grpSpPr>
          <p:sp>
            <p:nvSpPr>
              <p:cNvPr id="30752" name="Line 13"/>
              <p:cNvSpPr>
                <a:spLocks noChangeShapeType="1"/>
              </p:cNvSpPr>
              <p:nvPr/>
            </p:nvSpPr>
            <p:spPr bwMode="auto">
              <a:xfrm>
                <a:off x="336" y="1488"/>
                <a:ext cx="288" cy="0"/>
              </a:xfrm>
              <a:prstGeom prst="line">
                <a:avLst/>
              </a:prstGeom>
              <a:noFill/>
              <a:ln w="9525">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0753" name="Line 14"/>
              <p:cNvSpPr>
                <a:spLocks noChangeShapeType="1"/>
              </p:cNvSpPr>
              <p:nvPr/>
            </p:nvSpPr>
            <p:spPr bwMode="auto">
              <a:xfrm flipH="1" flipV="1">
                <a:off x="336" y="672"/>
                <a:ext cx="0" cy="816"/>
              </a:xfrm>
              <a:prstGeom prst="line">
                <a:avLst/>
              </a:prstGeom>
              <a:noFill/>
              <a:ln w="9525">
                <a:solidFill>
                  <a:srgbClr val="000099"/>
                </a:solidFill>
                <a:round/>
                <a:headEnd/>
                <a:tailEnd/>
              </a:ln>
              <a:extLst>
                <a:ext uri="{909E8E84-426E-40DD-AFC4-6F175D3DCCD1}">
                  <a14:hiddenFill xmlns:a14="http://schemas.microsoft.com/office/drawing/2010/main">
                    <a:noFill/>
                  </a14:hiddenFill>
                </a:ext>
              </a:extLst>
            </p:spPr>
            <p:txBody>
              <a:bodyPr/>
              <a:lstStyle/>
              <a:p>
                <a:endParaRPr lang="en-IN"/>
              </a:p>
            </p:txBody>
          </p:sp>
        </p:grpSp>
        <p:sp>
          <p:nvSpPr>
            <p:cNvPr id="30750" name="Line 15"/>
            <p:cNvSpPr>
              <a:spLocks noChangeShapeType="1"/>
            </p:cNvSpPr>
            <p:nvPr/>
          </p:nvSpPr>
          <p:spPr bwMode="auto">
            <a:xfrm>
              <a:off x="1968" y="1488"/>
              <a:ext cx="384" cy="0"/>
            </a:xfrm>
            <a:prstGeom prst="line">
              <a:avLst/>
            </a:prstGeom>
            <a:noFill/>
            <a:ln w="9525">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0751" name="Text Box 16"/>
            <p:cNvSpPr txBox="1">
              <a:spLocks noChangeArrowheads="1"/>
            </p:cNvSpPr>
            <p:nvPr/>
          </p:nvSpPr>
          <p:spPr bwMode="auto">
            <a:xfrm>
              <a:off x="576" y="767"/>
              <a:ext cx="2640"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b="1" i="1">
                  <a:solidFill>
                    <a:srgbClr val="000099"/>
                  </a:solidFill>
                  <a:latin typeface="Arial" panose="020B0604020202020204" pitchFamily="34" charset="0"/>
                  <a:ea typeface="宋体" panose="02010600030101010101" pitchFamily="2" charset="-122"/>
                </a:rPr>
                <a:t>Article 1 Request for Arbitration</a:t>
              </a:r>
              <a:r>
                <a:rPr lang="en-US" altLang="zh-CN" sz="1200" b="1">
                  <a:solidFill>
                    <a:srgbClr val="000099"/>
                  </a:solidFill>
                  <a:latin typeface="Arial" panose="020B0604020202020204" pitchFamily="34" charset="0"/>
                  <a:ea typeface="宋体" panose="02010600030101010101" pitchFamily="2" charset="-122"/>
                </a:rPr>
                <a:t> </a:t>
              </a:r>
              <a:endParaRPr lang="en-US" altLang="zh-CN" sz="1200" b="1" i="1">
                <a:solidFill>
                  <a:srgbClr val="000099"/>
                </a:solidFill>
                <a:latin typeface="Arial" panose="020B0604020202020204" pitchFamily="34" charset="0"/>
                <a:ea typeface="宋体" panose="02010600030101010101" pitchFamily="2" charset="-122"/>
              </a:endParaRPr>
            </a:p>
            <a:p>
              <a:pPr eaLnBrk="1" hangingPunct="1"/>
              <a:r>
                <a:rPr lang="en-US" altLang="zh-CN" sz="1200">
                  <a:solidFill>
                    <a:srgbClr val="000099"/>
                  </a:solidFill>
                  <a:latin typeface="Arial" panose="020B0604020202020204" pitchFamily="34" charset="0"/>
                  <a:ea typeface="宋体" panose="02010600030101010101" pitchFamily="2" charset="-122"/>
                </a:rPr>
                <a:t>Date of receipt of Request and registration fee by Registrar deemed to be date of commencement of arbitration </a:t>
              </a:r>
            </a:p>
          </p:txBody>
        </p:sp>
      </p:grpSp>
      <p:sp>
        <p:nvSpPr>
          <p:cNvPr id="30728" name="Text Box 17"/>
          <p:cNvSpPr txBox="1">
            <a:spLocks noChangeArrowheads="1"/>
          </p:cNvSpPr>
          <p:nvPr/>
        </p:nvSpPr>
        <p:spPr bwMode="auto">
          <a:xfrm>
            <a:off x="6781800" y="1981200"/>
            <a:ext cx="1752600" cy="466725"/>
          </a:xfrm>
          <a:prstGeom prst="rect">
            <a:avLst/>
          </a:prstGeom>
          <a:noFill/>
          <a:ln w="9525">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200">
                <a:solidFill>
                  <a:srgbClr val="C00000"/>
                </a:solidFill>
                <a:latin typeface="Arial" panose="020B0604020202020204" pitchFamily="34" charset="0"/>
                <a:ea typeface="宋体" panose="02010600030101010101" pitchFamily="2" charset="-122"/>
              </a:rPr>
              <a:t>Formation of </a:t>
            </a:r>
          </a:p>
          <a:p>
            <a:pPr algn="ctr" eaLnBrk="1" hangingPunct="1"/>
            <a:r>
              <a:rPr lang="en-US" altLang="zh-CN" sz="1200">
                <a:solidFill>
                  <a:srgbClr val="C00000"/>
                </a:solidFill>
                <a:latin typeface="Arial" panose="020B0604020202020204" pitchFamily="34" charset="0"/>
                <a:ea typeface="宋体" panose="02010600030101010101" pitchFamily="2" charset="-122"/>
              </a:rPr>
              <a:t>Arbitral Tribunal</a:t>
            </a:r>
          </a:p>
        </p:txBody>
      </p:sp>
      <p:sp>
        <p:nvSpPr>
          <p:cNvPr id="30729" name="Text Box 18"/>
          <p:cNvSpPr txBox="1">
            <a:spLocks noChangeArrowheads="1"/>
          </p:cNvSpPr>
          <p:nvPr/>
        </p:nvSpPr>
        <p:spPr bwMode="auto">
          <a:xfrm>
            <a:off x="6705600" y="2514600"/>
            <a:ext cx="22860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b="1" i="1">
                <a:solidFill>
                  <a:srgbClr val="000099"/>
                </a:solidFill>
                <a:latin typeface="Arial" panose="020B0604020202020204" pitchFamily="34" charset="0"/>
                <a:ea typeface="宋体" panose="02010600030101010101" pitchFamily="2" charset="-122"/>
              </a:rPr>
              <a:t>Article 5</a:t>
            </a:r>
          </a:p>
          <a:p>
            <a:pPr eaLnBrk="1" hangingPunct="1"/>
            <a:r>
              <a:rPr lang="en-US" altLang="zh-CN" sz="1200" i="1">
                <a:solidFill>
                  <a:srgbClr val="000099"/>
                </a:solidFill>
                <a:latin typeface="Arial" panose="020B0604020202020204" pitchFamily="34" charset="0"/>
                <a:ea typeface="宋体" panose="02010600030101010101" pitchFamily="2" charset="-122"/>
              </a:rPr>
              <a:t>Formation of Arbitral Tribunal (sole/three)</a:t>
            </a:r>
          </a:p>
          <a:p>
            <a:pPr eaLnBrk="1" hangingPunct="1"/>
            <a:r>
              <a:rPr lang="en-US" altLang="zh-CN" sz="1200" b="1" i="1">
                <a:solidFill>
                  <a:srgbClr val="000099"/>
                </a:solidFill>
                <a:latin typeface="Arial" panose="020B0604020202020204" pitchFamily="34" charset="0"/>
                <a:ea typeface="宋体" panose="02010600030101010101" pitchFamily="2" charset="-122"/>
              </a:rPr>
              <a:t>Article 8</a:t>
            </a:r>
          </a:p>
          <a:p>
            <a:pPr eaLnBrk="1" hangingPunct="1"/>
            <a:r>
              <a:rPr lang="en-US" altLang="zh-CN" sz="1200" i="1">
                <a:solidFill>
                  <a:srgbClr val="000099"/>
                </a:solidFill>
                <a:latin typeface="Arial" panose="020B0604020202020204" pitchFamily="34" charset="0"/>
                <a:ea typeface="宋体" panose="02010600030101010101" pitchFamily="2" charset="-122"/>
              </a:rPr>
              <a:t>Multi-party appointment of Arbitrator(s)</a:t>
            </a:r>
          </a:p>
        </p:txBody>
      </p:sp>
      <p:sp>
        <p:nvSpPr>
          <p:cNvPr id="30730" name="Text Box 19"/>
          <p:cNvSpPr txBox="1">
            <a:spLocks noChangeArrowheads="1"/>
          </p:cNvSpPr>
          <p:nvPr/>
        </p:nvSpPr>
        <p:spPr bwMode="auto">
          <a:xfrm>
            <a:off x="1928813" y="4857750"/>
            <a:ext cx="623887" cy="284163"/>
          </a:xfrm>
          <a:prstGeom prst="rect">
            <a:avLst/>
          </a:prstGeom>
          <a:noFill/>
          <a:ln w="9525">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a:solidFill>
                  <a:srgbClr val="C00000"/>
                </a:solidFill>
                <a:latin typeface="Arial" panose="020B0604020202020204" pitchFamily="34" charset="0"/>
                <a:ea typeface="宋体" panose="02010600030101010101" pitchFamily="2" charset="-122"/>
              </a:rPr>
              <a:t>Award</a:t>
            </a:r>
          </a:p>
        </p:txBody>
      </p:sp>
      <p:sp>
        <p:nvSpPr>
          <p:cNvPr id="30731" name="Text Box 21"/>
          <p:cNvSpPr txBox="1">
            <a:spLocks noChangeArrowheads="1"/>
          </p:cNvSpPr>
          <p:nvPr/>
        </p:nvSpPr>
        <p:spPr bwMode="auto">
          <a:xfrm>
            <a:off x="7315200" y="4419600"/>
            <a:ext cx="1295400" cy="1196975"/>
          </a:xfrm>
          <a:prstGeom prst="rect">
            <a:avLst/>
          </a:prstGeom>
          <a:noFill/>
          <a:ln w="9525">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200">
                <a:solidFill>
                  <a:srgbClr val="C00000"/>
                </a:solidFill>
                <a:latin typeface="Arial" panose="020B0604020202020204" pitchFamily="34" charset="0"/>
                <a:ea typeface="宋体" panose="02010600030101010101" pitchFamily="2" charset="-122"/>
              </a:rPr>
              <a:t>Parties file respective written statements and supporting documents</a:t>
            </a:r>
          </a:p>
        </p:txBody>
      </p:sp>
      <p:sp>
        <p:nvSpPr>
          <p:cNvPr id="30732" name="Line 22"/>
          <p:cNvSpPr>
            <a:spLocks noChangeShapeType="1"/>
          </p:cNvSpPr>
          <p:nvPr/>
        </p:nvSpPr>
        <p:spPr bwMode="auto">
          <a:xfrm>
            <a:off x="8915400" y="2286000"/>
            <a:ext cx="0" cy="2741613"/>
          </a:xfrm>
          <a:prstGeom prst="line">
            <a:avLst/>
          </a:prstGeom>
          <a:noFill/>
          <a:ln w="9525">
            <a:solidFill>
              <a:srgbClr val="000099"/>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30733" name="Line 23"/>
          <p:cNvSpPr>
            <a:spLocks noChangeShapeType="1"/>
          </p:cNvSpPr>
          <p:nvPr/>
        </p:nvSpPr>
        <p:spPr bwMode="auto">
          <a:xfrm>
            <a:off x="8534400" y="2286000"/>
            <a:ext cx="381000" cy="0"/>
          </a:xfrm>
          <a:prstGeom prst="line">
            <a:avLst/>
          </a:prstGeom>
          <a:noFill/>
          <a:ln w="9525">
            <a:solidFill>
              <a:srgbClr val="000099"/>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30734" name="Line 24"/>
          <p:cNvSpPr>
            <a:spLocks noChangeShapeType="1"/>
          </p:cNvSpPr>
          <p:nvPr/>
        </p:nvSpPr>
        <p:spPr bwMode="auto">
          <a:xfrm flipH="1" flipV="1">
            <a:off x="8610600" y="5027613"/>
            <a:ext cx="304800" cy="1587"/>
          </a:xfrm>
          <a:prstGeom prst="line">
            <a:avLst/>
          </a:prstGeom>
          <a:noFill/>
          <a:ln w="9525">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0735" name="Text Box 25"/>
          <p:cNvSpPr txBox="1">
            <a:spLocks noChangeArrowheads="1"/>
          </p:cNvSpPr>
          <p:nvPr/>
        </p:nvSpPr>
        <p:spPr bwMode="auto">
          <a:xfrm>
            <a:off x="7596188" y="5589588"/>
            <a:ext cx="10001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b="1" i="1">
                <a:solidFill>
                  <a:srgbClr val="000099"/>
                </a:solidFill>
                <a:latin typeface="Arial" panose="020B0604020202020204" pitchFamily="34" charset="0"/>
                <a:ea typeface="宋体" panose="02010600030101010101" pitchFamily="2" charset="-122"/>
              </a:rPr>
              <a:t>Article 15</a:t>
            </a:r>
          </a:p>
        </p:txBody>
      </p:sp>
      <p:sp>
        <p:nvSpPr>
          <p:cNvPr id="30736" name="Text Box 27"/>
          <p:cNvSpPr txBox="1">
            <a:spLocks noChangeArrowheads="1"/>
          </p:cNvSpPr>
          <p:nvPr/>
        </p:nvSpPr>
        <p:spPr bwMode="auto">
          <a:xfrm>
            <a:off x="4643438" y="4643438"/>
            <a:ext cx="2171700" cy="649287"/>
          </a:xfrm>
          <a:prstGeom prst="rect">
            <a:avLst/>
          </a:prstGeom>
          <a:noFill/>
          <a:ln w="9525">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200">
                <a:solidFill>
                  <a:srgbClr val="C00000"/>
                </a:solidFill>
                <a:latin typeface="Arial" panose="020B0604020202020204" pitchFamily="34" charset="0"/>
                <a:ea typeface="宋体" panose="02010600030101010101" pitchFamily="2" charset="-122"/>
              </a:rPr>
              <a:t>Tribunal may conduct further </a:t>
            </a:r>
          </a:p>
          <a:p>
            <a:pPr algn="ctr" eaLnBrk="1" hangingPunct="1"/>
            <a:r>
              <a:rPr lang="en-US" altLang="zh-CN" sz="1200">
                <a:solidFill>
                  <a:srgbClr val="C00000"/>
                </a:solidFill>
                <a:latin typeface="Arial" panose="020B0604020202020204" pitchFamily="34" charset="0"/>
                <a:ea typeface="宋体" panose="02010600030101010101" pitchFamily="2" charset="-122"/>
              </a:rPr>
              <a:t>Meetings and issue further directions (if necessary)</a:t>
            </a:r>
          </a:p>
        </p:txBody>
      </p:sp>
      <p:sp>
        <p:nvSpPr>
          <p:cNvPr id="30737" name="Line 28"/>
          <p:cNvSpPr>
            <a:spLocks noChangeShapeType="1"/>
          </p:cNvSpPr>
          <p:nvPr/>
        </p:nvSpPr>
        <p:spPr bwMode="auto">
          <a:xfrm flipH="1">
            <a:off x="4071938" y="5000625"/>
            <a:ext cx="533400" cy="6350"/>
          </a:xfrm>
          <a:prstGeom prst="line">
            <a:avLst/>
          </a:prstGeom>
          <a:noFill/>
          <a:ln w="9525">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0738" name="Text Box 29"/>
          <p:cNvSpPr txBox="1">
            <a:spLocks noChangeArrowheads="1"/>
          </p:cNvSpPr>
          <p:nvPr/>
        </p:nvSpPr>
        <p:spPr bwMode="auto">
          <a:xfrm>
            <a:off x="3286125" y="4857750"/>
            <a:ext cx="723900" cy="284163"/>
          </a:xfrm>
          <a:prstGeom prst="rect">
            <a:avLst/>
          </a:prstGeom>
          <a:noFill/>
          <a:ln w="9525">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a:solidFill>
                  <a:srgbClr val="C00000"/>
                </a:solidFill>
                <a:latin typeface="Arial" panose="020B0604020202020204" pitchFamily="34" charset="0"/>
                <a:ea typeface="宋体" panose="02010600030101010101" pitchFamily="2" charset="-122"/>
              </a:rPr>
              <a:t>Hearing</a:t>
            </a:r>
          </a:p>
        </p:txBody>
      </p:sp>
      <p:sp>
        <p:nvSpPr>
          <p:cNvPr id="30739" name="Text Box 30"/>
          <p:cNvSpPr txBox="1">
            <a:spLocks noChangeArrowheads="1"/>
          </p:cNvSpPr>
          <p:nvPr/>
        </p:nvSpPr>
        <p:spPr bwMode="auto">
          <a:xfrm>
            <a:off x="3348038" y="5300663"/>
            <a:ext cx="9794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b="1" i="1">
                <a:solidFill>
                  <a:srgbClr val="000099"/>
                </a:solidFill>
                <a:latin typeface="Arial" panose="020B0604020202020204" pitchFamily="34" charset="0"/>
                <a:ea typeface="宋体" panose="02010600030101010101" pitchFamily="2" charset="-122"/>
              </a:rPr>
              <a:t>Article 19</a:t>
            </a:r>
          </a:p>
        </p:txBody>
      </p:sp>
      <p:sp>
        <p:nvSpPr>
          <p:cNvPr id="30740" name="Line 31"/>
          <p:cNvSpPr>
            <a:spLocks noChangeShapeType="1"/>
          </p:cNvSpPr>
          <p:nvPr/>
        </p:nvSpPr>
        <p:spPr bwMode="auto">
          <a:xfrm flipH="1">
            <a:off x="2643188" y="5000625"/>
            <a:ext cx="533400" cy="1588"/>
          </a:xfrm>
          <a:prstGeom prst="line">
            <a:avLst/>
          </a:prstGeom>
          <a:noFill/>
          <a:ln w="9525">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0741" name="Line 37"/>
          <p:cNvSpPr>
            <a:spLocks noChangeShapeType="1"/>
          </p:cNvSpPr>
          <p:nvPr/>
        </p:nvSpPr>
        <p:spPr bwMode="auto">
          <a:xfrm flipH="1" flipV="1">
            <a:off x="6929438" y="5000625"/>
            <a:ext cx="304800" cy="0"/>
          </a:xfrm>
          <a:prstGeom prst="line">
            <a:avLst/>
          </a:prstGeom>
          <a:noFill/>
          <a:ln w="9525">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0742" name="Text Box 39"/>
          <p:cNvSpPr txBox="1">
            <a:spLocks noChangeArrowheads="1"/>
          </p:cNvSpPr>
          <p:nvPr/>
        </p:nvSpPr>
        <p:spPr bwMode="auto">
          <a:xfrm>
            <a:off x="3779838" y="1989138"/>
            <a:ext cx="2138362" cy="466725"/>
          </a:xfrm>
          <a:prstGeom prst="rect">
            <a:avLst/>
          </a:prstGeom>
          <a:noFill/>
          <a:ln w="9525">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200">
                <a:solidFill>
                  <a:srgbClr val="C00000"/>
                </a:solidFill>
                <a:latin typeface="Arial" panose="020B0604020202020204" pitchFamily="34" charset="0"/>
                <a:ea typeface="宋体" panose="02010600030101010101" pitchFamily="2" charset="-122"/>
              </a:rPr>
              <a:t>The Response </a:t>
            </a:r>
          </a:p>
          <a:p>
            <a:pPr algn="ctr" eaLnBrk="1" hangingPunct="1"/>
            <a:endParaRPr lang="en-US" altLang="zh-CN" sz="1200">
              <a:solidFill>
                <a:srgbClr val="000099"/>
              </a:solidFill>
              <a:latin typeface="Arial" panose="020B0604020202020204" pitchFamily="34" charset="0"/>
              <a:ea typeface="宋体" panose="02010600030101010101" pitchFamily="2" charset="-122"/>
            </a:endParaRPr>
          </a:p>
        </p:txBody>
      </p:sp>
      <p:sp>
        <p:nvSpPr>
          <p:cNvPr id="30743" name="Line 40"/>
          <p:cNvSpPr>
            <a:spLocks noChangeShapeType="1"/>
          </p:cNvSpPr>
          <p:nvPr/>
        </p:nvSpPr>
        <p:spPr bwMode="auto">
          <a:xfrm>
            <a:off x="5943600" y="2286000"/>
            <a:ext cx="838200"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0744" name="Text Box 30"/>
          <p:cNvSpPr txBox="1">
            <a:spLocks noChangeArrowheads="1"/>
          </p:cNvSpPr>
          <p:nvPr/>
        </p:nvSpPr>
        <p:spPr bwMode="auto">
          <a:xfrm>
            <a:off x="2051050" y="5300663"/>
            <a:ext cx="9794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b="1" i="1">
                <a:solidFill>
                  <a:srgbClr val="000099"/>
                </a:solidFill>
                <a:latin typeface="Arial" panose="020B0604020202020204" pitchFamily="34" charset="0"/>
                <a:ea typeface="宋体" panose="02010600030101010101" pitchFamily="2" charset="-122"/>
              </a:rPr>
              <a:t>Article 26</a:t>
            </a:r>
          </a:p>
        </p:txBody>
      </p:sp>
    </p:spTree>
    <p:extLst>
      <p:ext uri="{BB962C8B-B14F-4D97-AF65-F5344CB8AC3E}">
        <p14:creationId xmlns:p14="http://schemas.microsoft.com/office/powerpoint/2010/main" val="88359191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4213" y="908050"/>
            <a:ext cx="7772400" cy="865188"/>
          </a:xfrm>
        </p:spPr>
        <p:txBody>
          <a:bodyPr/>
          <a:lstStyle/>
          <a:p>
            <a:r>
              <a:rPr lang="en-US" altLang="en-US" smtClean="0">
                <a:latin typeface="Arial" panose="020B0604020202020204" pitchFamily="34" charset="0"/>
              </a:rPr>
              <a:t>Parties’ greatest concerns in arbitration</a:t>
            </a:r>
          </a:p>
        </p:txBody>
      </p:sp>
      <p:sp>
        <p:nvSpPr>
          <p:cNvPr id="20483" name="Content Placeholder 2"/>
          <p:cNvSpPr>
            <a:spLocks noGrp="1"/>
          </p:cNvSpPr>
          <p:nvPr>
            <p:ph idx="1"/>
          </p:nvPr>
        </p:nvSpPr>
        <p:spPr>
          <a:xfrm>
            <a:off x="684213" y="1844824"/>
            <a:ext cx="7772400" cy="3032125"/>
          </a:xfrm>
        </p:spPr>
        <p:txBody>
          <a:bodyPr/>
          <a:lstStyle/>
          <a:p>
            <a:r>
              <a:rPr lang="en-US" altLang="en-US" sz="2000" dirty="0" smtClean="0">
                <a:latin typeface="Arial" panose="020B0604020202020204" pitchFamily="34" charset="0"/>
              </a:rPr>
              <a:t>The ultimate outcome – Win or lose?</a:t>
            </a:r>
          </a:p>
          <a:p>
            <a:r>
              <a:rPr lang="en-US" altLang="en-US" sz="2000" dirty="0" smtClean="0">
                <a:latin typeface="Arial" panose="020B0604020202020204" pitchFamily="34" charset="0"/>
              </a:rPr>
              <a:t>Time - How long? </a:t>
            </a:r>
          </a:p>
          <a:p>
            <a:r>
              <a:rPr lang="en-US" altLang="en-US" sz="2000" dirty="0" smtClean="0">
                <a:latin typeface="Arial" panose="020B0604020202020204" pitchFamily="34" charset="0"/>
              </a:rPr>
              <a:t>Costs - How much? </a:t>
            </a:r>
          </a:p>
          <a:p>
            <a:endParaRPr lang="en-US" altLang="en-US" dirty="0" smtClean="0">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idx="4294967295"/>
          </p:nvPr>
        </p:nvSpPr>
        <p:spPr>
          <a:xfrm>
            <a:off x="539750" y="549275"/>
            <a:ext cx="7772400" cy="865188"/>
          </a:xfrm>
        </p:spPr>
        <p:txBody>
          <a:bodyPr/>
          <a:lstStyle/>
          <a:p>
            <a:pPr eaLnBrk="1" hangingPunct="1"/>
            <a:r>
              <a:rPr lang="en-GB" altLang="en-US" sz="2000" smtClean="0">
                <a:latin typeface="Arial" panose="020B0604020202020204" pitchFamily="34" charset="0"/>
              </a:rPr>
              <a:t/>
            </a:r>
            <a:br>
              <a:rPr lang="en-GB" altLang="en-US" sz="2000" smtClean="0">
                <a:latin typeface="Arial" panose="020B0604020202020204" pitchFamily="34" charset="0"/>
              </a:rPr>
            </a:br>
            <a:r>
              <a:rPr lang="en-GB" altLang="en-US" smtClean="0">
                <a:latin typeface="Arial" panose="020B0604020202020204" pitchFamily="34" charset="0"/>
              </a:rPr>
              <a:t>Time Management</a:t>
            </a:r>
            <a:r>
              <a:rPr lang="en-GB" altLang="en-US" b="0" smtClean="0">
                <a:latin typeface="Arial" panose="020B0604020202020204" pitchFamily="34" charset="0"/>
              </a:rPr>
              <a:t> </a:t>
            </a:r>
            <a:br>
              <a:rPr lang="en-GB" altLang="en-US" b="0" smtClean="0">
                <a:latin typeface="Arial" panose="020B0604020202020204" pitchFamily="34" charset="0"/>
              </a:rPr>
            </a:br>
            <a:endParaRPr lang="en-GB" altLang="en-US" b="0" smtClean="0">
              <a:latin typeface="Arial" panose="020B0604020202020204" pitchFamily="34" charset="0"/>
            </a:endParaRPr>
          </a:p>
        </p:txBody>
      </p:sp>
      <p:sp>
        <p:nvSpPr>
          <p:cNvPr id="21507" name="Content Placeholder 2"/>
          <p:cNvSpPr>
            <a:spLocks noGrp="1"/>
          </p:cNvSpPr>
          <p:nvPr>
            <p:ph idx="4294967295"/>
          </p:nvPr>
        </p:nvSpPr>
        <p:spPr>
          <a:xfrm>
            <a:off x="539750" y="1484313"/>
            <a:ext cx="7772400" cy="4114800"/>
          </a:xfrm>
        </p:spPr>
        <p:txBody>
          <a:bodyPr/>
          <a:lstStyle/>
          <a:p>
            <a:pPr algn="just" eaLnBrk="1" hangingPunct="1"/>
            <a:r>
              <a:rPr lang="en-GB" altLang="en-US" sz="2000" smtClean="0">
                <a:latin typeface="Arial" panose="020B0604020202020204" pitchFamily="34" charset="0"/>
              </a:rPr>
              <a:t>The real value of institutional arbitration lies in the ability of the institution to push forward the case and deal with a party’s or arbitrator’s obstructiveness</a:t>
            </a:r>
          </a:p>
          <a:p>
            <a:pPr algn="just" eaLnBrk="1" hangingPunct="1">
              <a:spcAft>
                <a:spcPct val="100000"/>
              </a:spcAft>
            </a:pPr>
            <a:r>
              <a:rPr lang="en-GB" altLang="en-US" sz="2000" smtClean="0">
                <a:latin typeface="Arial" panose="020B0604020202020204" pitchFamily="34" charset="0"/>
              </a:rPr>
              <a:t>Analysis of 100 recent LCIA cases, from Request for Arbitration to Final Award shows:</a:t>
            </a:r>
          </a:p>
          <a:p>
            <a:pPr lvl="1" algn="just" eaLnBrk="1" hangingPunct="1">
              <a:spcAft>
                <a:spcPct val="100000"/>
              </a:spcAft>
            </a:pPr>
            <a:r>
              <a:rPr lang="en-GB" altLang="en-US" sz="1800" smtClean="0">
                <a:latin typeface="Arial" panose="020B0604020202020204" pitchFamily="34" charset="0"/>
              </a:rPr>
              <a:t>around 52% concluded within twelve months or less</a:t>
            </a:r>
          </a:p>
          <a:p>
            <a:pPr lvl="1" algn="just" eaLnBrk="1" hangingPunct="1">
              <a:spcAft>
                <a:spcPct val="100000"/>
              </a:spcAft>
            </a:pPr>
            <a:r>
              <a:rPr lang="en-GB" altLang="en-US" sz="1800" smtClean="0">
                <a:latin typeface="Arial" panose="020B0604020202020204" pitchFamily="34" charset="0"/>
              </a:rPr>
              <a:t>around 78% concluded within eighteen months or less</a:t>
            </a:r>
          </a:p>
          <a:p>
            <a:pPr algn="just" eaLnBrk="1" hangingPunct="1"/>
            <a:r>
              <a:rPr lang="en-GB" altLang="en-US" sz="2000" smtClean="0">
                <a:latin typeface="Arial" panose="020B0604020202020204" pitchFamily="34" charset="0"/>
              </a:rPr>
              <a:t>Institutions take into account an arbitrator’s diligence or the lack of it in the final determination of the arbitrator’s fees.</a:t>
            </a:r>
          </a:p>
          <a:p>
            <a:pPr eaLnBrk="1" hangingPunct="1"/>
            <a:endParaRPr lang="en-GB" altLang="en-US" sz="2000" smtClean="0">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714375" y="357188"/>
            <a:ext cx="7772400" cy="865187"/>
          </a:xfrm>
        </p:spPr>
        <p:txBody>
          <a:bodyPr/>
          <a:lstStyle/>
          <a:p>
            <a:r>
              <a:rPr lang="en-GB" altLang="en-US" smtClean="0">
                <a:latin typeface="Arial" panose="020B0604020202020204" pitchFamily="34" charset="0"/>
              </a:rPr>
              <a:t>Choice of arbitrators</a:t>
            </a:r>
          </a:p>
        </p:txBody>
      </p:sp>
      <p:sp>
        <p:nvSpPr>
          <p:cNvPr id="14339" name="Content Placeholder 2"/>
          <p:cNvSpPr>
            <a:spLocks noGrp="1"/>
          </p:cNvSpPr>
          <p:nvPr>
            <p:ph idx="1"/>
          </p:nvPr>
        </p:nvSpPr>
        <p:spPr>
          <a:xfrm>
            <a:off x="571500" y="1285875"/>
            <a:ext cx="8177213" cy="4114800"/>
          </a:xfrm>
        </p:spPr>
        <p:txBody>
          <a:bodyPr/>
          <a:lstStyle/>
          <a:p>
            <a:pPr algn="just">
              <a:defRPr/>
            </a:pPr>
            <a:r>
              <a:rPr lang="en-GB" sz="2000" dirty="0" smtClean="0"/>
              <a:t>Before appointing an arbitrator, most arbitral institutions enquire from potential arbitrators on their caseload and availability (open hearing dates)</a:t>
            </a:r>
            <a:r>
              <a:rPr lang="en-US" sz="2000" dirty="0" smtClean="0"/>
              <a:t> </a:t>
            </a:r>
          </a:p>
          <a:p>
            <a:pPr lvl="1">
              <a:defRPr/>
            </a:pPr>
            <a:r>
              <a:rPr lang="en-GB" sz="2000" dirty="0" smtClean="0"/>
              <a:t>LCIA India Rules – Article 5.3</a:t>
            </a:r>
          </a:p>
          <a:p>
            <a:pPr lvl="2">
              <a:defRPr/>
            </a:pPr>
            <a:r>
              <a:rPr lang="en-GB" sz="1800" dirty="0" smtClean="0"/>
              <a:t>Before appointment, each arbitrator shall confirm his ability to devote sufficient time to ensure the expeditious conduct of the arbitration</a:t>
            </a:r>
          </a:p>
          <a:p>
            <a:pPr marL="742950" lvl="1" indent="-292100">
              <a:tabLst>
                <a:tab pos="571500" algn="l"/>
              </a:tabLst>
              <a:defRPr/>
            </a:pPr>
            <a:r>
              <a:rPr lang="en-US" sz="2000" dirty="0" smtClean="0"/>
              <a:t>ICC - Article 11.2</a:t>
            </a:r>
          </a:p>
          <a:p>
            <a:pPr marL="1189037" lvl="2" indent="-292100">
              <a:tabLst>
                <a:tab pos="571500" algn="l"/>
              </a:tabLst>
              <a:defRPr/>
            </a:pPr>
            <a:r>
              <a:rPr lang="en-US" sz="1800" dirty="0" smtClean="0"/>
              <a:t>Statement of Acceptance, Availability, impartiality and independence</a:t>
            </a:r>
          </a:p>
          <a:p>
            <a:pPr algn="just">
              <a:defRPr/>
            </a:pPr>
            <a:r>
              <a:rPr lang="en-US" sz="2000" dirty="0" smtClean="0"/>
              <a:t>Amongst other criteria, emphasis by institutions on appointing arbitrators with a reputation for efficiency and control of proceedings</a:t>
            </a:r>
            <a:endParaRPr lang="en-GB" sz="2000" dirty="0" smtClean="0"/>
          </a:p>
          <a:p>
            <a:pPr algn="just">
              <a:defRPr/>
            </a:pPr>
            <a:endParaRPr lang="en-GB" sz="1800" dirty="0" smtClean="0"/>
          </a:p>
        </p:txBody>
      </p:sp>
    </p:spTree>
    <p:extLst>
      <p:ext uri="{BB962C8B-B14F-4D97-AF65-F5344CB8AC3E}">
        <p14:creationId xmlns:p14="http://schemas.microsoft.com/office/powerpoint/2010/main" val="39167060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latin typeface="Arial" panose="020B0604020202020204" pitchFamily="34" charset="0"/>
              </a:rPr>
              <a:t>Need for Hearings?</a:t>
            </a:r>
            <a:endParaRPr lang="en-GB" altLang="en-US" smtClean="0">
              <a:latin typeface="Arial" panose="020B0604020202020204" pitchFamily="34" charset="0"/>
            </a:endParaRPr>
          </a:p>
        </p:txBody>
      </p:sp>
      <p:sp>
        <p:nvSpPr>
          <p:cNvPr id="30723" name="Content Placeholder 2"/>
          <p:cNvSpPr>
            <a:spLocks noGrp="1"/>
          </p:cNvSpPr>
          <p:nvPr>
            <p:ph idx="1"/>
          </p:nvPr>
        </p:nvSpPr>
        <p:spPr>
          <a:xfrm>
            <a:off x="714375" y="1428750"/>
            <a:ext cx="7772400" cy="4114800"/>
          </a:xfrm>
        </p:spPr>
        <p:txBody>
          <a:bodyPr/>
          <a:lstStyle/>
          <a:p>
            <a:r>
              <a:rPr lang="en-US" altLang="en-US" sz="2000" smtClean="0">
                <a:latin typeface="Arial" panose="020B0604020202020204" pitchFamily="34" charset="0"/>
              </a:rPr>
              <a:t>Oral hearings not always necessary</a:t>
            </a:r>
          </a:p>
          <a:p>
            <a:r>
              <a:rPr lang="en-US" altLang="en-US" sz="2000" smtClean="0">
                <a:latin typeface="Arial" panose="020B0604020202020204" pitchFamily="34" charset="0"/>
              </a:rPr>
              <a:t>Institutional rules provide for a documents-only arbitration</a:t>
            </a:r>
          </a:p>
          <a:p>
            <a:pPr lvl="1"/>
            <a:r>
              <a:rPr lang="en-US" altLang="en-US" sz="1800" smtClean="0">
                <a:latin typeface="Arial" panose="020B0604020202020204" pitchFamily="34" charset="0"/>
              </a:rPr>
              <a:t>LCIA India Rules  -  Article 19.1</a:t>
            </a:r>
          </a:p>
          <a:p>
            <a:pPr lvl="1"/>
            <a:r>
              <a:rPr lang="en-US" altLang="en-US" sz="1800" smtClean="0">
                <a:latin typeface="Arial" panose="020B0604020202020204" pitchFamily="34" charset="0"/>
              </a:rPr>
              <a:t>ICC Rules  -  Article 25.6</a:t>
            </a:r>
          </a:p>
          <a:p>
            <a:r>
              <a:rPr lang="en-US" altLang="en-US" sz="2000" smtClean="0">
                <a:latin typeface="Arial" panose="020B0604020202020204" pitchFamily="34" charset="0"/>
              </a:rPr>
              <a:t>The present trend in international arbitration is towards fuller written submissions and shorter hearings</a:t>
            </a:r>
          </a:p>
          <a:p>
            <a:r>
              <a:rPr lang="en-US" altLang="en-US" sz="2000" smtClean="0">
                <a:latin typeface="Arial" panose="020B0604020202020204" pitchFamily="34" charset="0"/>
              </a:rPr>
              <a:t>Unusual for a case to be decided solely on the basis of written submissions and documentary evidence </a:t>
            </a:r>
          </a:p>
          <a:p>
            <a:r>
              <a:rPr lang="en-US" altLang="en-US" sz="2000" smtClean="0">
                <a:latin typeface="Arial" panose="020B0604020202020204" pitchFamily="34" charset="0"/>
              </a:rPr>
              <a:t>In a large majority of international cases, despite the considerable cost involved, parties still insist on a hearing</a:t>
            </a:r>
          </a:p>
          <a:p>
            <a:endParaRPr lang="en-US" altLang="en-US" sz="2000" smtClean="0">
              <a:latin typeface="Arial" panose="020B0604020202020204" pitchFamily="34" charset="0"/>
            </a:endParaRPr>
          </a:p>
          <a:p>
            <a:endParaRPr lang="en-US" altLang="en-US" sz="2000" smtClean="0">
              <a:latin typeface="Arial" panose="020B0604020202020204" pitchFamily="34" charset="0"/>
            </a:endParaRPr>
          </a:p>
        </p:txBody>
      </p:sp>
    </p:spTree>
    <p:extLst>
      <p:ext uri="{BB962C8B-B14F-4D97-AF65-F5344CB8AC3E}">
        <p14:creationId xmlns:p14="http://schemas.microsoft.com/office/powerpoint/2010/main" val="26897974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latin typeface="Arial" panose="020B0604020202020204" pitchFamily="34" charset="0"/>
              </a:rPr>
              <a:t>Use of Information Technology</a:t>
            </a:r>
            <a:endParaRPr lang="en-GB" altLang="en-US" dirty="0" smtClean="0">
              <a:latin typeface="Arial" panose="020B0604020202020204" pitchFamily="34" charset="0"/>
            </a:endParaRPr>
          </a:p>
        </p:txBody>
      </p:sp>
      <p:sp>
        <p:nvSpPr>
          <p:cNvPr id="31747" name="Content Placeholder 2"/>
          <p:cNvSpPr>
            <a:spLocks noGrp="1"/>
          </p:cNvSpPr>
          <p:nvPr>
            <p:ph idx="1"/>
          </p:nvPr>
        </p:nvSpPr>
        <p:spPr>
          <a:xfrm>
            <a:off x="611560" y="1484784"/>
            <a:ext cx="7772400" cy="4114800"/>
          </a:xfrm>
        </p:spPr>
        <p:txBody>
          <a:bodyPr/>
          <a:lstStyle/>
          <a:p>
            <a:r>
              <a:rPr lang="en-US" altLang="en-US" sz="2000" dirty="0" smtClean="0">
                <a:latin typeface="Arial" panose="020B0604020202020204" pitchFamily="34" charset="0"/>
              </a:rPr>
              <a:t>Tele-conference</a:t>
            </a:r>
          </a:p>
          <a:p>
            <a:r>
              <a:rPr lang="en-US" altLang="en-US" sz="2000" dirty="0" smtClean="0">
                <a:latin typeface="Arial" panose="020B0604020202020204" pitchFamily="34" charset="0"/>
              </a:rPr>
              <a:t>Video conference</a:t>
            </a:r>
          </a:p>
          <a:p>
            <a:r>
              <a:rPr lang="en-US" altLang="en-US" sz="2000" dirty="0" smtClean="0">
                <a:latin typeface="Arial" panose="020B0604020202020204" pitchFamily="34" charset="0"/>
              </a:rPr>
              <a:t>Real-time transcription of hearings</a:t>
            </a:r>
          </a:p>
          <a:p>
            <a:endParaRPr lang="en-GB" altLang="en-US" sz="1800" dirty="0" smtClean="0">
              <a:latin typeface="Arial" panose="020B0604020202020204" pitchFamily="34" charset="0"/>
            </a:endParaRPr>
          </a:p>
        </p:txBody>
      </p:sp>
    </p:spTree>
    <p:extLst>
      <p:ext uri="{BB962C8B-B14F-4D97-AF65-F5344CB8AC3E}">
        <p14:creationId xmlns:p14="http://schemas.microsoft.com/office/powerpoint/2010/main" val="4105982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latin typeface="Arial" panose="020B0604020202020204" pitchFamily="34" charset="0"/>
              </a:rPr>
              <a:t>Allocation of Costs</a:t>
            </a:r>
            <a:endParaRPr lang="en-GB" altLang="en-US" smtClean="0">
              <a:latin typeface="Arial" panose="020B0604020202020204" pitchFamily="34" charset="0"/>
            </a:endParaRPr>
          </a:p>
        </p:txBody>
      </p:sp>
      <p:sp>
        <p:nvSpPr>
          <p:cNvPr id="28675" name="Content Placeholder 2"/>
          <p:cNvSpPr>
            <a:spLocks noGrp="1"/>
          </p:cNvSpPr>
          <p:nvPr>
            <p:ph idx="1"/>
          </p:nvPr>
        </p:nvSpPr>
        <p:spPr>
          <a:xfrm>
            <a:off x="642938" y="1357313"/>
            <a:ext cx="7772400" cy="5167312"/>
          </a:xfrm>
        </p:spPr>
        <p:txBody>
          <a:bodyPr/>
          <a:lstStyle/>
          <a:p>
            <a:r>
              <a:rPr lang="en-US" altLang="en-US" sz="2000" dirty="0" smtClean="0">
                <a:latin typeface="Arial" panose="020B0604020202020204" pitchFamily="34" charset="0"/>
              </a:rPr>
              <a:t>Allocation of costs is a very useful tool to </a:t>
            </a:r>
          </a:p>
          <a:p>
            <a:pPr lvl="1"/>
            <a:r>
              <a:rPr lang="en-US" altLang="en-US" sz="1800" dirty="0" smtClean="0">
                <a:latin typeface="Arial" panose="020B0604020202020204" pitchFamily="34" charset="0"/>
              </a:rPr>
              <a:t>Encourage efficient behaviour, and </a:t>
            </a:r>
          </a:p>
          <a:p>
            <a:pPr lvl="1"/>
            <a:r>
              <a:rPr lang="en-US" altLang="en-US" sz="1800" dirty="0" smtClean="0">
                <a:latin typeface="Arial" panose="020B0604020202020204" pitchFamily="34" charset="0"/>
              </a:rPr>
              <a:t>Discourage unreasonable behaviour</a:t>
            </a:r>
            <a:endParaRPr lang="en-GB" altLang="en-US" sz="1800" dirty="0" smtClean="0">
              <a:latin typeface="Arial" panose="020B0604020202020204" pitchFamily="34" charset="0"/>
            </a:endParaRPr>
          </a:p>
          <a:p>
            <a:r>
              <a:rPr lang="en-US" altLang="en-US" sz="2000" dirty="0" smtClean="0">
                <a:latin typeface="Arial" panose="020B0604020202020204" pitchFamily="34" charset="0"/>
              </a:rPr>
              <a:t>A key issue that may influence a tribunal’s decision on costs is the conduct of the parties/unreasonable behaviour during the course of the arbitration proceedings</a:t>
            </a:r>
          </a:p>
          <a:p>
            <a:r>
              <a:rPr lang="en-US" altLang="en-US" sz="2000" dirty="0" smtClean="0">
                <a:latin typeface="Arial" panose="020B0604020202020204" pitchFamily="34" charset="0"/>
              </a:rPr>
              <a:t>Unreasonable behavior may include:</a:t>
            </a:r>
          </a:p>
          <a:p>
            <a:pPr lvl="1"/>
            <a:r>
              <a:rPr lang="en-US" altLang="en-US" dirty="0" smtClean="0">
                <a:latin typeface="Arial" panose="020B0604020202020204" pitchFamily="34" charset="0"/>
              </a:rPr>
              <a:t>Unwarranted claims and </a:t>
            </a:r>
            <a:r>
              <a:rPr lang="en-US" altLang="en-US" dirty="0" err="1" smtClean="0">
                <a:latin typeface="Arial" panose="020B0604020202020204" pitchFamily="34" charset="0"/>
              </a:rPr>
              <a:t>defences</a:t>
            </a:r>
            <a:endParaRPr lang="en-US" altLang="en-US" dirty="0" smtClean="0">
              <a:latin typeface="Arial" panose="020B0604020202020204" pitchFamily="34" charset="0"/>
            </a:endParaRPr>
          </a:p>
          <a:p>
            <a:pPr lvl="1"/>
            <a:r>
              <a:rPr lang="en-US" altLang="en-US" dirty="0" smtClean="0">
                <a:latin typeface="Arial" panose="020B0604020202020204" pitchFamily="34" charset="0"/>
              </a:rPr>
              <a:t>Dilatory tactics</a:t>
            </a:r>
          </a:p>
          <a:p>
            <a:pPr lvl="1"/>
            <a:r>
              <a:rPr lang="en-US" altLang="en-US" dirty="0" smtClean="0">
                <a:latin typeface="Arial" panose="020B0604020202020204" pitchFamily="34" charset="0"/>
              </a:rPr>
              <a:t>Excessive document requests</a:t>
            </a:r>
          </a:p>
          <a:p>
            <a:pPr lvl="1"/>
            <a:r>
              <a:rPr lang="en-US" altLang="en-US" dirty="0" smtClean="0">
                <a:latin typeface="Arial" panose="020B0604020202020204" pitchFamily="34" charset="0"/>
              </a:rPr>
              <a:t>Unreasonable objections to document requests</a:t>
            </a:r>
          </a:p>
          <a:p>
            <a:pPr lvl="1"/>
            <a:r>
              <a:rPr lang="en-US" altLang="en-US" dirty="0" smtClean="0">
                <a:latin typeface="Arial" panose="020B0604020202020204" pitchFamily="34" charset="0"/>
              </a:rPr>
              <a:t>Failure to comply with procedural orders</a:t>
            </a:r>
          </a:p>
          <a:p>
            <a:pPr lvl="1"/>
            <a:r>
              <a:rPr lang="en-US" altLang="en-US" dirty="0" smtClean="0">
                <a:latin typeface="Arial" panose="020B0604020202020204" pitchFamily="34" charset="0"/>
              </a:rPr>
              <a:t>Party’s failure to accept reasonable early settlement offers</a:t>
            </a:r>
            <a:endParaRPr lang="en-GB" altLang="en-US" dirty="0" smtClean="0">
              <a:latin typeface="Arial" panose="020B0604020202020204" pitchFamily="34" charset="0"/>
            </a:endParaRPr>
          </a:p>
          <a:p>
            <a:endParaRPr lang="en-GB" altLang="en-US" sz="1800" dirty="0" smtClean="0">
              <a:latin typeface="Arial" panose="020B0604020202020204" pitchFamily="34" charset="0"/>
            </a:endParaRPr>
          </a:p>
          <a:p>
            <a:pPr lvl="1"/>
            <a:endParaRPr lang="en-US" altLang="en-US" sz="1800" dirty="0" smtClean="0">
              <a:latin typeface="Arial" panose="020B0604020202020204" pitchFamily="34" charset="0"/>
            </a:endParaRPr>
          </a:p>
        </p:txBody>
      </p:sp>
    </p:spTree>
    <p:extLst>
      <p:ext uri="{BB962C8B-B14F-4D97-AF65-F5344CB8AC3E}">
        <p14:creationId xmlns:p14="http://schemas.microsoft.com/office/powerpoint/2010/main" val="13237177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84213" y="692150"/>
            <a:ext cx="7772400" cy="865188"/>
          </a:xfrm>
        </p:spPr>
        <p:txBody>
          <a:bodyPr/>
          <a:lstStyle/>
          <a:p>
            <a:r>
              <a:rPr lang="en-US" altLang="en-US" smtClean="0">
                <a:latin typeface="Arial" panose="020B0604020202020204" pitchFamily="34" charset="0"/>
              </a:rPr>
              <a:t>Allocation of Costs</a:t>
            </a:r>
            <a:endParaRPr lang="en-GB" altLang="en-US" smtClean="0">
              <a:latin typeface="Arial" panose="020B0604020202020204" pitchFamily="34" charset="0"/>
            </a:endParaRPr>
          </a:p>
        </p:txBody>
      </p:sp>
      <p:sp>
        <p:nvSpPr>
          <p:cNvPr id="29699" name="Content Placeholder 2"/>
          <p:cNvSpPr>
            <a:spLocks noGrp="1"/>
          </p:cNvSpPr>
          <p:nvPr>
            <p:ph idx="1"/>
          </p:nvPr>
        </p:nvSpPr>
        <p:spPr>
          <a:xfrm>
            <a:off x="611188" y="1700213"/>
            <a:ext cx="7772400" cy="4114800"/>
          </a:xfrm>
        </p:spPr>
        <p:txBody>
          <a:bodyPr/>
          <a:lstStyle/>
          <a:p>
            <a:r>
              <a:rPr lang="en-GB" altLang="en-US" sz="2000" smtClean="0">
                <a:latin typeface="Arial" panose="020B0604020202020204" pitchFamily="34" charset="0"/>
              </a:rPr>
              <a:t>Cost awards can be used as a procedure to policing or sanctioning orderly conduct by parties in arbitrations </a:t>
            </a:r>
          </a:p>
          <a:p>
            <a:pPr lvl="1" algn="just"/>
            <a:r>
              <a:rPr lang="en-GB" altLang="en-US" smtClean="0">
                <a:latin typeface="Arial" panose="020B0604020202020204" pitchFamily="34" charset="0"/>
              </a:rPr>
              <a:t>For e.g. A party might be forced to rethink its decision to submit excessive document production requests, if advised by the tribunal that this could lead to the award of cost involved to the other side</a:t>
            </a:r>
          </a:p>
          <a:p>
            <a:r>
              <a:rPr lang="en-GB" altLang="en-US" sz="2000" smtClean="0">
                <a:latin typeface="Arial" panose="020B0604020202020204" pitchFamily="34" charset="0"/>
              </a:rPr>
              <a:t>Rules of most arbitral institutions contain specific provisions relating to the award of costs in arbitrations</a:t>
            </a:r>
          </a:p>
          <a:p>
            <a:pPr lvl="1"/>
            <a:r>
              <a:rPr lang="en-US" altLang="en-US" sz="1800" smtClean="0">
                <a:latin typeface="Arial" panose="020B0604020202020204" pitchFamily="34" charset="0"/>
              </a:rPr>
              <a:t>LCIA India Rules - Article 28</a:t>
            </a:r>
          </a:p>
          <a:p>
            <a:pPr lvl="1"/>
            <a:r>
              <a:rPr lang="en-US" altLang="en-US" sz="1800" smtClean="0">
                <a:latin typeface="Arial" panose="020B0604020202020204" pitchFamily="34" charset="0"/>
              </a:rPr>
              <a:t>ICC Rules -  Article 37</a:t>
            </a:r>
            <a:endParaRPr lang="en-GB" altLang="en-US" sz="1800" smtClean="0">
              <a:latin typeface="Arial" panose="020B0604020202020204" pitchFamily="34" charset="0"/>
            </a:endParaRPr>
          </a:p>
          <a:p>
            <a:pPr lvl="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3299114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3568" y="0"/>
            <a:ext cx="7772400" cy="865188"/>
          </a:xfrm>
        </p:spPr>
        <p:txBody>
          <a:bodyPr/>
          <a:lstStyle/>
          <a:p>
            <a:r>
              <a:rPr lang="en-IN" altLang="en-US" dirty="0" smtClean="0">
                <a:latin typeface="Arial" panose="020B0604020202020204" pitchFamily="34" charset="0"/>
              </a:rPr>
              <a:t/>
            </a:r>
            <a:br>
              <a:rPr lang="en-IN" altLang="en-US" dirty="0" smtClean="0">
                <a:latin typeface="Arial" panose="020B0604020202020204" pitchFamily="34" charset="0"/>
              </a:rPr>
            </a:br>
            <a:r>
              <a:rPr lang="en-IN" altLang="en-US" dirty="0" smtClean="0">
                <a:latin typeface="Arial" panose="020B0604020202020204" pitchFamily="34" charset="0"/>
              </a:rPr>
              <a:t>Why arbitration? </a:t>
            </a:r>
          </a:p>
        </p:txBody>
      </p:sp>
      <p:pic>
        <p:nvPicPr>
          <p:cNvPr id="12291"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2627313" y="981075"/>
            <a:ext cx="4321175" cy="5737225"/>
          </a:xfrm>
          <a:noFill/>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539750" y="476250"/>
            <a:ext cx="7772400" cy="865188"/>
          </a:xfrm>
        </p:spPr>
        <p:txBody>
          <a:bodyPr/>
          <a:lstStyle/>
          <a:p>
            <a:r>
              <a:rPr lang="en-US" altLang="en-US" smtClean="0">
                <a:latin typeface="Arial" panose="020B0604020202020204" pitchFamily="34" charset="0"/>
              </a:rPr>
              <a:t>Cost of Arbitration</a:t>
            </a:r>
          </a:p>
        </p:txBody>
      </p:sp>
      <p:sp>
        <p:nvSpPr>
          <p:cNvPr id="23555" name="Content Placeholder 2"/>
          <p:cNvSpPr>
            <a:spLocks noGrp="1"/>
          </p:cNvSpPr>
          <p:nvPr>
            <p:ph idx="1"/>
          </p:nvPr>
        </p:nvSpPr>
        <p:spPr>
          <a:xfrm>
            <a:off x="611188" y="1557338"/>
            <a:ext cx="7772400" cy="4535487"/>
          </a:xfrm>
        </p:spPr>
        <p:txBody>
          <a:bodyPr/>
          <a:lstStyle/>
          <a:p>
            <a:r>
              <a:rPr lang="en-US" altLang="en-US" sz="2000" smtClean="0">
                <a:latin typeface="Arial" panose="020B0604020202020204" pitchFamily="34" charset="0"/>
              </a:rPr>
              <a:t>Arbitrators fees</a:t>
            </a:r>
          </a:p>
          <a:p>
            <a:r>
              <a:rPr lang="en-US" altLang="en-US" sz="2000" smtClean="0">
                <a:latin typeface="Arial" panose="020B0604020202020204" pitchFamily="34" charset="0"/>
              </a:rPr>
              <a:t>Arbitrators expenses</a:t>
            </a:r>
          </a:p>
          <a:p>
            <a:r>
              <a:rPr lang="en-GB" altLang="en-US" sz="2000" smtClean="0">
                <a:latin typeface="Arial" panose="020B0604020202020204" pitchFamily="34" charset="0"/>
              </a:rPr>
              <a:t>Expenses relating to witness and expert evidence</a:t>
            </a:r>
            <a:endParaRPr lang="en-US" altLang="en-US" sz="2000" smtClean="0">
              <a:latin typeface="Arial" panose="020B0604020202020204" pitchFamily="34" charset="0"/>
            </a:endParaRPr>
          </a:p>
          <a:p>
            <a:r>
              <a:rPr lang="en-US" altLang="en-US" sz="2000" smtClean="0">
                <a:latin typeface="Arial" panose="020B0604020202020204" pitchFamily="34" charset="0"/>
              </a:rPr>
              <a:t>Administrative fees of institutions</a:t>
            </a:r>
          </a:p>
          <a:p>
            <a:pPr lvl="1"/>
            <a:r>
              <a:rPr lang="en-US" altLang="en-US" sz="1800" smtClean="0">
                <a:latin typeface="Arial" panose="020B0604020202020204" pitchFamily="34" charset="0"/>
              </a:rPr>
              <a:t>Registration Fee – generally not refundable</a:t>
            </a:r>
          </a:p>
          <a:p>
            <a:r>
              <a:rPr lang="en-US" altLang="en-US" sz="2000" smtClean="0">
                <a:latin typeface="Arial" panose="020B0604020202020204" pitchFamily="34" charset="0"/>
              </a:rPr>
              <a:t>Lawyers fees</a:t>
            </a:r>
          </a:p>
          <a:p>
            <a:r>
              <a:rPr lang="en-US" altLang="en-US" sz="2000" smtClean="0">
                <a:latin typeface="Arial" panose="020B0604020202020204" pitchFamily="34" charset="0"/>
              </a:rPr>
              <a:t>Cost of facilities &amp; support services</a:t>
            </a:r>
          </a:p>
          <a:p>
            <a:pPr lvl="1"/>
            <a:r>
              <a:rPr lang="en-US" altLang="en-US" sz="1800" smtClean="0">
                <a:latin typeface="Arial" panose="020B0604020202020204" pitchFamily="34" charset="0"/>
              </a:rPr>
              <a:t>hearing rooms</a:t>
            </a:r>
          </a:p>
          <a:p>
            <a:pPr lvl="1"/>
            <a:r>
              <a:rPr lang="en-US" altLang="en-US" sz="1800" smtClean="0">
                <a:latin typeface="Arial" panose="020B0604020202020204" pitchFamily="34" charset="0"/>
              </a:rPr>
              <a:t>translators</a:t>
            </a:r>
          </a:p>
          <a:p>
            <a:pPr lvl="1"/>
            <a:r>
              <a:rPr lang="en-US" altLang="en-US" sz="1800" smtClean="0">
                <a:latin typeface="Arial" panose="020B0604020202020204" pitchFamily="34" charset="0"/>
              </a:rPr>
              <a:t>transcription</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42938" y="357188"/>
            <a:ext cx="7772400" cy="865187"/>
          </a:xfrm>
        </p:spPr>
        <p:txBody>
          <a:bodyPr/>
          <a:lstStyle/>
          <a:p>
            <a:r>
              <a:rPr lang="en-GB" altLang="en-US" smtClean="0">
                <a:latin typeface="Arial" panose="020B0604020202020204" pitchFamily="34" charset="0"/>
              </a:rPr>
              <a:t>Cost of Arbitration</a:t>
            </a:r>
          </a:p>
        </p:txBody>
      </p:sp>
      <p:sp>
        <p:nvSpPr>
          <p:cNvPr id="3" name="Content Placeholder 2"/>
          <p:cNvSpPr>
            <a:spLocks noGrp="1"/>
          </p:cNvSpPr>
          <p:nvPr>
            <p:ph idx="1"/>
          </p:nvPr>
        </p:nvSpPr>
        <p:spPr>
          <a:xfrm>
            <a:off x="714375" y="1357313"/>
            <a:ext cx="8143875" cy="4357687"/>
          </a:xfrm>
        </p:spPr>
        <p:txBody>
          <a:bodyPr/>
          <a:lstStyle/>
          <a:p>
            <a:pPr>
              <a:defRPr/>
            </a:pPr>
            <a:r>
              <a:rPr lang="en-GB" sz="2000" dirty="0" smtClean="0"/>
              <a:t>82%  - cost borne by the parties to present their case</a:t>
            </a:r>
          </a:p>
          <a:p>
            <a:pPr>
              <a:buFont typeface="Wingdings" panose="05000000000000000000" pitchFamily="2" charset="2"/>
              <a:buNone/>
              <a:defRPr/>
            </a:pPr>
            <a:r>
              <a:rPr lang="en-GB" sz="2000" dirty="0" smtClean="0"/>
              <a:t>	(lawyer’s fees and expenses, expenses relating to witness and expert evidence)</a:t>
            </a:r>
          </a:p>
          <a:p>
            <a:pPr>
              <a:defRPr/>
            </a:pPr>
            <a:r>
              <a:rPr lang="en-GB" sz="2000" dirty="0" smtClean="0"/>
              <a:t>16%  - Arbitrators’ fees and expenses</a:t>
            </a:r>
          </a:p>
          <a:p>
            <a:pPr>
              <a:defRPr/>
            </a:pPr>
            <a:r>
              <a:rPr lang="en-GB" sz="2000" dirty="0" smtClean="0"/>
              <a:t>   2% - Administrative expenses of the arbitral institution</a:t>
            </a:r>
          </a:p>
          <a:p>
            <a:pPr lvl="1">
              <a:defRPr/>
            </a:pPr>
            <a:r>
              <a:rPr lang="en-GB" dirty="0" smtClean="0"/>
              <a:t>ICC Commission on Arbitration, </a:t>
            </a:r>
            <a:r>
              <a:rPr lang="en-GB" i="1" dirty="0" smtClean="0"/>
              <a:t>Techniques for controlling time and costs in arbitration</a:t>
            </a:r>
            <a:r>
              <a:rPr lang="en-GB" dirty="0" smtClean="0"/>
              <a:t> (ICC Publication No. 843)</a:t>
            </a:r>
          </a:p>
          <a:p>
            <a:pPr>
              <a:defRPr/>
            </a:pPr>
            <a:r>
              <a:rPr lang="en-US" sz="2000" dirty="0" smtClean="0"/>
              <a:t>Most of the costs of international arbitration are counsel’s costs</a:t>
            </a:r>
          </a:p>
          <a:p>
            <a:pPr marL="717550" lvl="2" indent="-271463">
              <a:buClr>
                <a:srgbClr val="FF0000"/>
              </a:buClr>
              <a:defRPr/>
            </a:pPr>
            <a:r>
              <a:rPr lang="en-US" sz="1600" dirty="0" smtClean="0"/>
              <a:t>PriceWaterhouseCoopers - School of International Arbitration, Queen Mary, University of London study titled </a:t>
            </a:r>
            <a:r>
              <a:rPr lang="en-US" sz="1600" i="1" dirty="0" smtClean="0"/>
              <a:t>International Arbitration: Corporate Attitudes and Practices 2006 </a:t>
            </a:r>
          </a:p>
          <a:p>
            <a:pPr>
              <a:defRPr/>
            </a:pPr>
            <a:r>
              <a:rPr lang="en-GB" sz="2000" dirty="0" smtClean="0"/>
              <a:t>Emphasis therefore must be on measures aimed at reducing costs  associated with parties presenting their cases</a:t>
            </a:r>
          </a:p>
          <a:p>
            <a:pPr>
              <a:buFont typeface="Wingdings" panose="05000000000000000000" pitchFamily="2" charset="2"/>
              <a:buNone/>
              <a:defRPr/>
            </a:pPr>
            <a:r>
              <a:rPr lang="en-GB" sz="2000" dirty="0" smtClean="0"/>
              <a:t>	</a:t>
            </a:r>
          </a:p>
          <a:p>
            <a:pPr marL="0" indent="0">
              <a:buFont typeface="Arial" pitchFamily="34" charset="0"/>
              <a:buChar char="♦"/>
              <a:defRPr/>
            </a:pPr>
            <a:endParaRPr lang="en-GB" sz="2000"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11188" y="692150"/>
            <a:ext cx="7772400" cy="865188"/>
          </a:xfrm>
        </p:spPr>
        <p:txBody>
          <a:bodyPr/>
          <a:lstStyle/>
          <a:p>
            <a:r>
              <a:rPr lang="en-US" altLang="en-US" i="1" smtClean="0">
                <a:latin typeface="Arial" panose="020B0604020202020204" pitchFamily="34" charset="0"/>
              </a:rPr>
              <a:t>Ad-hoc</a:t>
            </a:r>
            <a:r>
              <a:rPr lang="en-US" altLang="en-US" smtClean="0">
                <a:latin typeface="Arial" panose="020B0604020202020204" pitchFamily="34" charset="0"/>
              </a:rPr>
              <a:t> or Institutional Arbitration?</a:t>
            </a:r>
          </a:p>
        </p:txBody>
      </p:sp>
      <p:sp>
        <p:nvSpPr>
          <p:cNvPr id="43011" name="Rectangle 3"/>
          <p:cNvSpPr>
            <a:spLocks noGrp="1" noChangeArrowheads="1"/>
          </p:cNvSpPr>
          <p:nvPr>
            <p:ph type="body" idx="1"/>
          </p:nvPr>
        </p:nvSpPr>
        <p:spPr>
          <a:xfrm>
            <a:off x="539750" y="1844675"/>
            <a:ext cx="7993063" cy="4114800"/>
          </a:xfrm>
        </p:spPr>
        <p:txBody>
          <a:bodyPr/>
          <a:lstStyle/>
          <a:p>
            <a:pPr marL="0" indent="0" algn="just">
              <a:buFont typeface="Wingdings" panose="05000000000000000000" pitchFamily="2" charset="2"/>
              <a:buNone/>
              <a:defRPr/>
            </a:pPr>
            <a:r>
              <a:rPr lang="en-US" sz="2000" dirty="0" smtClean="0"/>
              <a:t>“ Ad-hoc arbitration is like a Rolls Royce of 1920’s vintage – stately, high fuel consumption (arbitrators fees are based on the number of ‘sittings’) and it takes almost an eternity for completion. </a:t>
            </a:r>
          </a:p>
          <a:p>
            <a:pPr marL="0" indent="0" algn="just">
              <a:buFont typeface="Wingdings" panose="05000000000000000000" pitchFamily="2" charset="2"/>
              <a:buNone/>
              <a:defRPr/>
            </a:pPr>
            <a:r>
              <a:rPr lang="en-US" sz="2000" dirty="0" smtClean="0"/>
              <a:t>Institutional Arbitration could be likened to a Honda Accord, it will take you to the same destination with greater speed, higher efficiency and dramatically less fuel consumption. ”</a:t>
            </a:r>
          </a:p>
          <a:p>
            <a:pPr>
              <a:defRPr/>
            </a:pPr>
            <a:endParaRPr lang="en-US" sz="2000" dirty="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611187" y="548680"/>
            <a:ext cx="7772400" cy="865188"/>
          </a:xfrm>
        </p:spPr>
        <p:txBody>
          <a:bodyPr/>
          <a:lstStyle/>
          <a:p>
            <a:r>
              <a:rPr lang="en-US" altLang="en-US" dirty="0" smtClean="0">
                <a:latin typeface="Arial" panose="020B0604020202020204" pitchFamily="34" charset="0"/>
              </a:rPr>
              <a:t>The rise and rise of Institutional Arbitration</a:t>
            </a:r>
            <a:br>
              <a:rPr lang="en-US" altLang="en-US" dirty="0" smtClean="0">
                <a:latin typeface="Arial" panose="020B0604020202020204" pitchFamily="34" charset="0"/>
              </a:rPr>
            </a:br>
            <a:endParaRPr lang="en-GB" altLang="en-US" dirty="0" smtClean="0">
              <a:latin typeface="Arial" panose="020B0604020202020204" pitchFamily="34" charset="0"/>
            </a:endParaRPr>
          </a:p>
        </p:txBody>
      </p:sp>
      <p:graphicFrame>
        <p:nvGraphicFramePr>
          <p:cNvPr id="1026" name="Object 2"/>
          <p:cNvGraphicFramePr>
            <a:graphicFrameLocks noGrp="1" noChangeAspect="1"/>
          </p:cNvGraphicFramePr>
          <p:nvPr>
            <p:ph idx="1"/>
            <p:extLst>
              <p:ext uri="{D42A27DB-BD31-4B8C-83A1-F6EECF244321}">
                <p14:modId xmlns:p14="http://schemas.microsoft.com/office/powerpoint/2010/main" val="3865011748"/>
              </p:ext>
            </p:extLst>
          </p:nvPr>
        </p:nvGraphicFramePr>
        <p:xfrm>
          <a:off x="667203" y="1413868"/>
          <a:ext cx="7614529" cy="4894981"/>
        </p:xfrm>
        <a:graphic>
          <a:graphicData uri="http://schemas.openxmlformats.org/presentationml/2006/ole">
            <mc:AlternateContent xmlns:mc="http://schemas.openxmlformats.org/markup-compatibility/2006">
              <mc:Choice xmlns:v="urn:schemas-microsoft-com:vml" Requires="v">
                <p:oleObj spid="_x0000_s102403" name="Document" r:id="rId5" imgW="5787559" imgH="3910518" progId="Word.Document.8">
                  <p:embed/>
                </p:oleObj>
              </mc:Choice>
              <mc:Fallback>
                <p:oleObj name="Document" r:id="rId5" imgW="5787559" imgH="3910518" progId="Word.Documen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7203" y="1413868"/>
                        <a:ext cx="7614529" cy="489498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1647310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3"/>
          <p:cNvSpPr>
            <a:spLocks noGrp="1"/>
          </p:cNvSpPr>
          <p:nvPr>
            <p:ph type="title"/>
          </p:nvPr>
        </p:nvSpPr>
        <p:spPr/>
        <p:txBody>
          <a:bodyPr/>
          <a:lstStyle/>
          <a:p>
            <a:r>
              <a:rPr lang="en-IN" altLang="en-US" dirty="0" smtClean="0">
                <a:latin typeface="Arial" panose="020B0604020202020204" pitchFamily="34" charset="0"/>
              </a:rPr>
              <a:t>International Arbitral Institutions - Caseload</a:t>
            </a:r>
          </a:p>
        </p:txBody>
      </p:sp>
      <p:graphicFrame>
        <p:nvGraphicFramePr>
          <p:cNvPr id="14" name="Content Placeholder 13"/>
          <p:cNvGraphicFramePr>
            <a:graphicFrameLocks noGrp="1"/>
          </p:cNvGraphicFramePr>
          <p:nvPr>
            <p:ph idx="1"/>
          </p:nvPr>
        </p:nvGraphicFramePr>
        <p:xfrm>
          <a:off x="611188" y="1628775"/>
          <a:ext cx="8208962" cy="3956155"/>
        </p:xfrm>
        <a:graphic>
          <a:graphicData uri="http://schemas.openxmlformats.org/drawingml/2006/table">
            <a:tbl>
              <a:tblPr firstRow="1" firstCol="1" bandRow="1">
                <a:tableStyleId>{5C22544A-7EE6-4342-B048-85BDC9FD1C3A}</a:tableStyleId>
              </a:tblPr>
              <a:tblGrid>
                <a:gridCol w="5616658"/>
                <a:gridCol w="936110"/>
                <a:gridCol w="864101"/>
                <a:gridCol w="792093"/>
              </a:tblGrid>
              <a:tr h="492965">
                <a:tc>
                  <a:txBody>
                    <a:bodyPr/>
                    <a:lstStyle/>
                    <a:p>
                      <a:pPr algn="ctr">
                        <a:lnSpc>
                          <a:spcPts val="1465"/>
                        </a:lnSpc>
                        <a:spcAft>
                          <a:spcPts val="0"/>
                        </a:spcAft>
                      </a:pPr>
                      <a:r>
                        <a:rPr lang="en-IN" sz="1200" cap="all" dirty="0">
                          <a:effectLst/>
                          <a:latin typeface="Arial" panose="020B0604020202020204" pitchFamily="34" charset="0"/>
                          <a:cs typeface="Arial" panose="020B0604020202020204" pitchFamily="34" charset="0"/>
                        </a:rPr>
                        <a:t/>
                      </a:r>
                      <a:br>
                        <a:rPr lang="en-IN" sz="1200" cap="all" dirty="0">
                          <a:effectLst/>
                          <a:latin typeface="Arial" panose="020B0604020202020204" pitchFamily="34" charset="0"/>
                          <a:cs typeface="Arial" panose="020B0604020202020204" pitchFamily="34" charset="0"/>
                        </a:rPr>
                      </a:br>
                      <a:r>
                        <a:rPr lang="en-IN" sz="1200" cap="all" dirty="0" smtClean="0">
                          <a:effectLst/>
                          <a:latin typeface="Arial" panose="020B0604020202020204" pitchFamily="34" charset="0"/>
                          <a:cs typeface="Arial" panose="020B0604020202020204" pitchFamily="34" charset="0"/>
                        </a:rPr>
                        <a:t>Institution</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cap="all" dirty="0" smtClean="0">
                          <a:effectLst/>
                          <a:latin typeface="Arial" panose="020B0604020202020204" pitchFamily="34" charset="0"/>
                          <a:cs typeface="Arial" panose="020B0604020202020204" pitchFamily="34" charset="0"/>
                        </a:rPr>
                        <a:t>2012</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cap="all" dirty="0" smtClean="0">
                          <a:effectLst/>
                          <a:latin typeface="Arial" panose="020B0604020202020204" pitchFamily="34" charset="0"/>
                          <a:cs typeface="Arial" panose="020B0604020202020204" pitchFamily="34" charset="0"/>
                        </a:rPr>
                        <a:t>2013</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ct val="107000"/>
                        </a:lnSpc>
                        <a:spcAft>
                          <a:spcPts val="800"/>
                        </a:spcAft>
                      </a:pPr>
                      <a:r>
                        <a:rPr lang="en-IN" sz="1200" dirty="0" smtClean="0">
                          <a:effectLst/>
                          <a:latin typeface="Arial" panose="020B0604020202020204" pitchFamily="34" charset="0"/>
                          <a:cs typeface="Arial" panose="020B0604020202020204" pitchFamily="34" charset="0"/>
                        </a:rPr>
                        <a:t> 2014</a:t>
                      </a:r>
                    </a:p>
                    <a:p>
                      <a:pPr>
                        <a:lnSpc>
                          <a:spcPct val="107000"/>
                        </a:lnSpc>
                        <a:spcAft>
                          <a:spcPts val="800"/>
                        </a:spcAft>
                      </a:pP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271705">
                <a:tc>
                  <a:txBody>
                    <a:bodyPr/>
                    <a:lstStyle/>
                    <a:p>
                      <a:pPr algn="ctr">
                        <a:lnSpc>
                          <a:spcPts val="1465"/>
                        </a:lnSpc>
                        <a:spcAft>
                          <a:spcPts val="0"/>
                        </a:spcAft>
                      </a:pPr>
                      <a:r>
                        <a:rPr lang="en-IN" sz="1200" dirty="0" smtClean="0">
                          <a:effectLst/>
                          <a:latin typeface="Arial" panose="020B0604020202020204" pitchFamily="34" charset="0"/>
                          <a:cs typeface="Arial" panose="020B0604020202020204" pitchFamily="34" charset="0"/>
                        </a:rPr>
                        <a:t>ICC</a:t>
                      </a:r>
                      <a:r>
                        <a:rPr lang="en-IN" sz="1200" u="none" strike="noStrike" baseline="0" dirty="0" smtClean="0">
                          <a:effectLst/>
                          <a:latin typeface="Arial" panose="020B0604020202020204" pitchFamily="34" charset="0"/>
                          <a:cs typeface="Arial" panose="020B0604020202020204" pitchFamily="34" charset="0"/>
                        </a:rPr>
                        <a:t> </a:t>
                      </a:r>
                      <a:r>
                        <a:rPr lang="en-IN" sz="1200" dirty="0" smtClean="0">
                          <a:effectLst/>
                          <a:latin typeface="Arial" panose="020B0604020202020204" pitchFamily="34" charset="0"/>
                          <a:cs typeface="Arial" panose="020B0604020202020204" pitchFamily="34" charset="0"/>
                        </a:rPr>
                        <a:t>(International </a:t>
                      </a:r>
                      <a:r>
                        <a:rPr lang="en-IN" sz="1200" dirty="0">
                          <a:effectLst/>
                          <a:latin typeface="Arial" panose="020B0604020202020204" pitchFamily="34" charset="0"/>
                          <a:cs typeface="Arial" panose="020B0604020202020204" pitchFamily="34" charset="0"/>
                        </a:rPr>
                        <a:t>Chamber of Commerce)</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759</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dirty="0">
                          <a:effectLst/>
                          <a:latin typeface="Arial" panose="020B0604020202020204" pitchFamily="34" charset="0"/>
                          <a:cs typeface="Arial" panose="020B0604020202020204" pitchFamily="34" charset="0"/>
                        </a:rPr>
                        <a:t>767</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791</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r>
              <a:tr h="271705">
                <a:tc>
                  <a:txBody>
                    <a:bodyPr/>
                    <a:lstStyle/>
                    <a:p>
                      <a:pPr algn="ctr">
                        <a:lnSpc>
                          <a:spcPts val="1465"/>
                        </a:lnSpc>
                        <a:spcAft>
                          <a:spcPts val="0"/>
                        </a:spcAft>
                      </a:pPr>
                      <a:r>
                        <a:rPr lang="en-IN" sz="1200" dirty="0" smtClean="0">
                          <a:effectLst/>
                          <a:latin typeface="Arial" panose="020B0604020202020204" pitchFamily="34" charset="0"/>
                          <a:cs typeface="Arial" panose="020B0604020202020204" pitchFamily="34" charset="0"/>
                        </a:rPr>
                        <a:t>DIS</a:t>
                      </a:r>
                      <a:r>
                        <a:rPr lang="en-IN" sz="1200" u="none" strike="noStrike" baseline="0" dirty="0" smtClean="0">
                          <a:effectLst/>
                          <a:latin typeface="Arial" panose="020B0604020202020204" pitchFamily="34" charset="0"/>
                          <a:cs typeface="Arial" panose="020B0604020202020204" pitchFamily="34" charset="0"/>
                        </a:rPr>
                        <a:t> </a:t>
                      </a:r>
                      <a:r>
                        <a:rPr lang="en-IN" sz="1200" dirty="0" smtClean="0">
                          <a:effectLst/>
                          <a:latin typeface="Arial" panose="020B0604020202020204" pitchFamily="34" charset="0"/>
                          <a:cs typeface="Arial" panose="020B0604020202020204" pitchFamily="34" charset="0"/>
                        </a:rPr>
                        <a:t>(German </a:t>
                      </a:r>
                      <a:r>
                        <a:rPr lang="en-IN" sz="1200" dirty="0">
                          <a:effectLst/>
                          <a:latin typeface="Arial" panose="020B0604020202020204" pitchFamily="34" charset="0"/>
                          <a:cs typeface="Arial" panose="020B0604020202020204" pitchFamily="34" charset="0"/>
                        </a:rPr>
                        <a:t>Institution of Arbitration)</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125</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121</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132</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r>
              <a:tr h="271705">
                <a:tc>
                  <a:txBody>
                    <a:bodyPr/>
                    <a:lstStyle/>
                    <a:p>
                      <a:pPr algn="ctr">
                        <a:lnSpc>
                          <a:spcPts val="1465"/>
                        </a:lnSpc>
                        <a:spcAft>
                          <a:spcPts val="0"/>
                        </a:spcAft>
                      </a:pPr>
                      <a:r>
                        <a:rPr lang="en-IN" sz="1200" dirty="0" smtClean="0">
                          <a:effectLst/>
                          <a:latin typeface="Arial" panose="020B0604020202020204" pitchFamily="34" charset="0"/>
                          <a:cs typeface="Arial" panose="020B0604020202020204" pitchFamily="34" charset="0"/>
                        </a:rPr>
                        <a:t>SCC</a:t>
                      </a:r>
                      <a:r>
                        <a:rPr lang="en-IN" sz="1200" u="none" strike="noStrike" baseline="0" dirty="0" smtClean="0">
                          <a:effectLst/>
                          <a:latin typeface="Arial" panose="020B0604020202020204" pitchFamily="34" charset="0"/>
                          <a:cs typeface="Arial" panose="020B0604020202020204" pitchFamily="34" charset="0"/>
                        </a:rPr>
                        <a:t> </a:t>
                      </a:r>
                      <a:r>
                        <a:rPr lang="en-IN" sz="1200" dirty="0" smtClean="0">
                          <a:effectLst/>
                          <a:latin typeface="Arial" panose="020B0604020202020204" pitchFamily="34" charset="0"/>
                          <a:cs typeface="Arial" panose="020B0604020202020204" pitchFamily="34" charset="0"/>
                        </a:rPr>
                        <a:t>(Stockholm </a:t>
                      </a:r>
                      <a:r>
                        <a:rPr lang="en-IN" sz="1200" dirty="0">
                          <a:effectLst/>
                          <a:latin typeface="Arial" panose="020B0604020202020204" pitchFamily="34" charset="0"/>
                          <a:cs typeface="Arial" panose="020B0604020202020204" pitchFamily="34" charset="0"/>
                        </a:rPr>
                        <a:t>Chamber of Commerce)</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177</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203</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183</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r>
              <a:tr h="268112">
                <a:tc>
                  <a:txBody>
                    <a:bodyPr/>
                    <a:lstStyle/>
                    <a:p>
                      <a:pPr algn="ctr">
                        <a:lnSpc>
                          <a:spcPts val="1465"/>
                        </a:lnSpc>
                        <a:spcAft>
                          <a:spcPts val="0"/>
                        </a:spcAft>
                      </a:pPr>
                      <a:r>
                        <a:rPr lang="en-IN" sz="1200" dirty="0" smtClean="0">
                          <a:effectLst/>
                          <a:latin typeface="Arial" panose="020B0604020202020204" pitchFamily="34" charset="0"/>
                          <a:cs typeface="Arial" panose="020B0604020202020204" pitchFamily="34" charset="0"/>
                        </a:rPr>
                        <a:t>VIAC</a:t>
                      </a:r>
                      <a:r>
                        <a:rPr lang="en-IN" sz="1200" u="none" strike="noStrike" baseline="0" dirty="0" smtClean="0">
                          <a:effectLst/>
                          <a:latin typeface="Arial" panose="020B0604020202020204" pitchFamily="34" charset="0"/>
                          <a:cs typeface="Arial" panose="020B0604020202020204" pitchFamily="34" charset="0"/>
                        </a:rPr>
                        <a:t> </a:t>
                      </a:r>
                      <a:r>
                        <a:rPr lang="en-IN" sz="1200" dirty="0" smtClean="0">
                          <a:effectLst/>
                          <a:latin typeface="Arial" panose="020B0604020202020204" pitchFamily="34" charset="0"/>
                          <a:cs typeface="Arial" panose="020B0604020202020204" pitchFamily="34" charset="0"/>
                        </a:rPr>
                        <a:t>(Vienna </a:t>
                      </a:r>
                      <a:r>
                        <a:rPr lang="en-IN" sz="1200" dirty="0">
                          <a:effectLst/>
                          <a:latin typeface="Arial" panose="020B0604020202020204" pitchFamily="34" charset="0"/>
                          <a:cs typeface="Arial" panose="020B0604020202020204" pitchFamily="34" charset="0"/>
                        </a:rPr>
                        <a:t>International Arbitration Center)</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70</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56</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dirty="0">
                          <a:effectLst/>
                          <a:latin typeface="Arial" panose="020B0604020202020204" pitchFamily="34" charset="0"/>
                          <a:cs typeface="Arial" panose="020B0604020202020204" pitchFamily="34" charset="0"/>
                        </a:rPr>
                        <a:t>56</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r>
              <a:tr h="271705">
                <a:tc>
                  <a:txBody>
                    <a:bodyPr/>
                    <a:lstStyle/>
                    <a:p>
                      <a:pPr algn="ctr">
                        <a:lnSpc>
                          <a:spcPts val="1465"/>
                        </a:lnSpc>
                        <a:spcAft>
                          <a:spcPts val="0"/>
                        </a:spcAft>
                      </a:pPr>
                      <a:r>
                        <a:rPr lang="en-IN" sz="1200" dirty="0" smtClean="0">
                          <a:effectLst/>
                          <a:latin typeface="Arial" panose="020B0604020202020204" pitchFamily="34" charset="0"/>
                          <a:cs typeface="Arial" panose="020B0604020202020204" pitchFamily="34" charset="0"/>
                        </a:rPr>
                        <a:t>SCAI</a:t>
                      </a:r>
                      <a:r>
                        <a:rPr lang="en-IN" sz="1200" u="none" strike="noStrike" baseline="0" dirty="0" smtClean="0">
                          <a:effectLst/>
                          <a:latin typeface="Arial" panose="020B0604020202020204" pitchFamily="34" charset="0"/>
                          <a:cs typeface="Arial" panose="020B0604020202020204" pitchFamily="34" charset="0"/>
                        </a:rPr>
                        <a:t> </a:t>
                      </a:r>
                      <a:r>
                        <a:rPr lang="en-IN" sz="1200" dirty="0" smtClean="0">
                          <a:effectLst/>
                          <a:latin typeface="Arial" panose="020B0604020202020204" pitchFamily="34" charset="0"/>
                          <a:cs typeface="Arial" panose="020B0604020202020204" pitchFamily="34" charset="0"/>
                        </a:rPr>
                        <a:t>(Swiss </a:t>
                      </a:r>
                      <a:r>
                        <a:rPr lang="en-IN" sz="1200" dirty="0">
                          <a:effectLst/>
                          <a:latin typeface="Arial" panose="020B0604020202020204" pitchFamily="34" charset="0"/>
                          <a:cs typeface="Arial" panose="020B0604020202020204" pitchFamily="34" charset="0"/>
                        </a:rPr>
                        <a:t>Chamber’s Arbitration Institution)</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92</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68</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105</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r>
              <a:tr h="271705">
                <a:tc>
                  <a:txBody>
                    <a:bodyPr/>
                    <a:lstStyle/>
                    <a:p>
                      <a:pPr algn="ctr">
                        <a:lnSpc>
                          <a:spcPts val="1465"/>
                        </a:lnSpc>
                        <a:spcAft>
                          <a:spcPts val="0"/>
                        </a:spcAft>
                      </a:pPr>
                      <a:r>
                        <a:rPr lang="en-IN" sz="1200" dirty="0" smtClean="0">
                          <a:effectLst/>
                          <a:latin typeface="Arial" panose="020B0604020202020204" pitchFamily="34" charset="0"/>
                          <a:cs typeface="Arial" panose="020B0604020202020204" pitchFamily="34" charset="0"/>
                        </a:rPr>
                        <a:t>LCIA (London </a:t>
                      </a:r>
                      <a:r>
                        <a:rPr lang="en-IN" sz="1200" dirty="0">
                          <a:effectLst/>
                          <a:latin typeface="Arial" panose="020B0604020202020204" pitchFamily="34" charset="0"/>
                          <a:cs typeface="Arial" panose="020B0604020202020204" pitchFamily="34" charset="0"/>
                        </a:rPr>
                        <a:t>Court of International Arbitration)</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277</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301</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 300</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r>
              <a:tr h="368743">
                <a:tc>
                  <a:txBody>
                    <a:bodyPr/>
                    <a:lstStyle/>
                    <a:p>
                      <a:pPr algn="ctr">
                        <a:lnSpc>
                          <a:spcPts val="1465"/>
                        </a:lnSpc>
                        <a:spcAft>
                          <a:spcPts val="0"/>
                        </a:spcAft>
                      </a:pPr>
                      <a:r>
                        <a:rPr lang="en-IN" sz="1200" dirty="0" smtClean="0">
                          <a:effectLst/>
                          <a:latin typeface="Arial" panose="020B0604020202020204" pitchFamily="34" charset="0"/>
                          <a:cs typeface="Arial" panose="020B0604020202020204" pitchFamily="34" charset="0"/>
                        </a:rPr>
                        <a:t>ICDR</a:t>
                      </a:r>
                      <a:r>
                        <a:rPr lang="en-IN" sz="1200" u="none" strike="noStrike" baseline="0" dirty="0" smtClean="0">
                          <a:effectLst/>
                          <a:latin typeface="Arial" panose="020B0604020202020204" pitchFamily="34" charset="0"/>
                          <a:cs typeface="Arial" panose="020B0604020202020204" pitchFamily="34" charset="0"/>
                        </a:rPr>
                        <a:t> </a:t>
                      </a:r>
                      <a:r>
                        <a:rPr lang="en-IN" sz="1200" dirty="0" smtClean="0">
                          <a:effectLst/>
                          <a:latin typeface="Arial" panose="020B0604020202020204" pitchFamily="34" charset="0"/>
                          <a:cs typeface="Arial" panose="020B0604020202020204" pitchFamily="34" charset="0"/>
                        </a:rPr>
                        <a:t>(International </a:t>
                      </a:r>
                      <a:r>
                        <a:rPr lang="en-IN" sz="1200" dirty="0">
                          <a:effectLst/>
                          <a:latin typeface="Arial" panose="020B0604020202020204" pitchFamily="34" charset="0"/>
                          <a:cs typeface="Arial" panose="020B0604020202020204" pitchFamily="34" charset="0"/>
                        </a:rPr>
                        <a:t>Centre for Dispute Resolution)</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996</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1165</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1052</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r>
              <a:tr h="274736">
                <a:tc>
                  <a:txBody>
                    <a:bodyPr/>
                    <a:lstStyle/>
                    <a:p>
                      <a:pPr algn="ctr">
                        <a:lnSpc>
                          <a:spcPts val="1465"/>
                        </a:lnSpc>
                        <a:spcAft>
                          <a:spcPts val="0"/>
                        </a:spcAft>
                      </a:pPr>
                      <a:r>
                        <a:rPr lang="en-IN" sz="1200" dirty="0" smtClean="0">
                          <a:effectLst/>
                          <a:latin typeface="Arial" panose="020B0604020202020204" pitchFamily="34" charset="0"/>
                          <a:cs typeface="Arial" panose="020B0604020202020204" pitchFamily="34" charset="0"/>
                        </a:rPr>
                        <a:t>SIAC</a:t>
                      </a:r>
                      <a:r>
                        <a:rPr lang="en-IN" sz="1200" u="none" strike="noStrike" baseline="0" dirty="0" smtClean="0">
                          <a:effectLst/>
                          <a:latin typeface="Arial" panose="020B0604020202020204" pitchFamily="34" charset="0"/>
                          <a:cs typeface="Arial" panose="020B0604020202020204" pitchFamily="34" charset="0"/>
                        </a:rPr>
                        <a:t> </a:t>
                      </a:r>
                      <a:r>
                        <a:rPr lang="en-IN" sz="1200" dirty="0" smtClean="0">
                          <a:effectLst/>
                          <a:latin typeface="Arial" panose="020B0604020202020204" pitchFamily="34" charset="0"/>
                          <a:cs typeface="Arial" panose="020B0604020202020204" pitchFamily="34" charset="0"/>
                        </a:rPr>
                        <a:t>(Singapore </a:t>
                      </a:r>
                      <a:r>
                        <a:rPr lang="en-IN" sz="1200" dirty="0">
                          <a:effectLst/>
                          <a:latin typeface="Arial" panose="020B0604020202020204" pitchFamily="34" charset="0"/>
                          <a:cs typeface="Arial" panose="020B0604020202020204" pitchFamily="34" charset="0"/>
                        </a:rPr>
                        <a:t>International Arbitration Centre)</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235</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259</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222</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r>
              <a:tr h="288004">
                <a:tc>
                  <a:txBody>
                    <a:bodyPr/>
                    <a:lstStyle/>
                    <a:p>
                      <a:pPr algn="ctr">
                        <a:lnSpc>
                          <a:spcPts val="1465"/>
                        </a:lnSpc>
                        <a:spcAft>
                          <a:spcPts val="0"/>
                        </a:spcAft>
                      </a:pPr>
                      <a:r>
                        <a:rPr lang="en-IN" sz="1200" dirty="0" smtClean="0">
                          <a:effectLst/>
                          <a:latin typeface="Arial" panose="020B0604020202020204" pitchFamily="34" charset="0"/>
                          <a:cs typeface="Arial" panose="020B0604020202020204" pitchFamily="34" charset="0"/>
                        </a:rPr>
                        <a:t>CIETAC</a:t>
                      </a:r>
                      <a:r>
                        <a:rPr lang="en-IN" sz="1200" u="none" strike="noStrike" baseline="0" dirty="0" smtClean="0">
                          <a:effectLst/>
                          <a:latin typeface="Arial" panose="020B0604020202020204" pitchFamily="34" charset="0"/>
                          <a:cs typeface="Arial" panose="020B0604020202020204" pitchFamily="34" charset="0"/>
                        </a:rPr>
                        <a:t> </a:t>
                      </a:r>
                      <a:r>
                        <a:rPr lang="en-IN" sz="1200" dirty="0" smtClean="0">
                          <a:effectLst/>
                          <a:latin typeface="Arial" panose="020B0604020202020204" pitchFamily="34" charset="0"/>
                          <a:cs typeface="Arial" panose="020B0604020202020204" pitchFamily="34" charset="0"/>
                        </a:rPr>
                        <a:t>(China </a:t>
                      </a:r>
                      <a:r>
                        <a:rPr lang="en-IN" sz="1200" dirty="0">
                          <a:effectLst/>
                          <a:latin typeface="Arial" panose="020B0604020202020204" pitchFamily="34" charset="0"/>
                          <a:cs typeface="Arial" panose="020B0604020202020204" pitchFamily="34" charset="0"/>
                        </a:rPr>
                        <a:t>International Economic and Trade Arbitration Commission)</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dirty="0">
                          <a:effectLst/>
                          <a:latin typeface="Arial" panose="020B0604020202020204" pitchFamily="34" charset="0"/>
                          <a:cs typeface="Arial" panose="020B0604020202020204" pitchFamily="34" charset="0"/>
                        </a:rPr>
                        <a:t>1060</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dirty="0">
                          <a:effectLst/>
                          <a:latin typeface="Arial" panose="020B0604020202020204" pitchFamily="34" charset="0"/>
                          <a:cs typeface="Arial" panose="020B0604020202020204" pitchFamily="34" charset="0"/>
                        </a:rPr>
                        <a:t>1256</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1610</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r>
              <a:tr h="268112">
                <a:tc>
                  <a:txBody>
                    <a:bodyPr/>
                    <a:lstStyle/>
                    <a:p>
                      <a:pPr algn="ctr">
                        <a:lnSpc>
                          <a:spcPts val="1465"/>
                        </a:lnSpc>
                        <a:spcAft>
                          <a:spcPts val="0"/>
                        </a:spcAft>
                      </a:pPr>
                      <a:r>
                        <a:rPr lang="en-IN" sz="1200" dirty="0" smtClean="0">
                          <a:effectLst/>
                          <a:latin typeface="Arial" panose="020B0604020202020204" pitchFamily="34" charset="0"/>
                          <a:cs typeface="Arial" panose="020B0604020202020204" pitchFamily="34" charset="0"/>
                        </a:rPr>
                        <a:t>HKIAC</a:t>
                      </a:r>
                      <a:r>
                        <a:rPr lang="en-IN" sz="1200" u="none" strike="noStrike" baseline="0" dirty="0" smtClean="0">
                          <a:effectLst/>
                          <a:latin typeface="Arial" panose="020B0604020202020204" pitchFamily="34" charset="0"/>
                          <a:cs typeface="Arial" panose="020B0604020202020204" pitchFamily="34" charset="0"/>
                        </a:rPr>
                        <a:t> </a:t>
                      </a:r>
                      <a:r>
                        <a:rPr lang="en-IN" sz="1200" dirty="0" smtClean="0">
                          <a:effectLst/>
                          <a:latin typeface="Arial" panose="020B0604020202020204" pitchFamily="34" charset="0"/>
                          <a:cs typeface="Arial" panose="020B0604020202020204" pitchFamily="34" charset="0"/>
                        </a:rPr>
                        <a:t>(Hong </a:t>
                      </a:r>
                      <a:r>
                        <a:rPr lang="en-IN" sz="1200" dirty="0">
                          <a:effectLst/>
                          <a:latin typeface="Arial" panose="020B0604020202020204" pitchFamily="34" charset="0"/>
                          <a:cs typeface="Arial" panose="020B0604020202020204" pitchFamily="34" charset="0"/>
                        </a:rPr>
                        <a:t>Kong International Arbitration Centre)</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dirty="0">
                          <a:effectLst/>
                          <a:latin typeface="Arial" panose="020B0604020202020204" pitchFamily="34" charset="0"/>
                          <a:cs typeface="Arial" panose="020B0604020202020204" pitchFamily="34" charset="0"/>
                        </a:rPr>
                        <a:t>456</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dirty="0">
                          <a:effectLst/>
                          <a:latin typeface="Arial" panose="020B0604020202020204" pitchFamily="34" charset="0"/>
                          <a:cs typeface="Arial" panose="020B0604020202020204" pitchFamily="34" charset="0"/>
                        </a:rPr>
                        <a:t>463</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 500</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r>
              <a:tr h="368743">
                <a:tc>
                  <a:txBody>
                    <a:bodyPr/>
                    <a:lstStyle/>
                    <a:p>
                      <a:pPr algn="ctr">
                        <a:lnSpc>
                          <a:spcPts val="1465"/>
                        </a:lnSpc>
                        <a:spcAft>
                          <a:spcPts val="0"/>
                        </a:spcAft>
                      </a:pPr>
                      <a:r>
                        <a:rPr lang="en-IN" sz="1200" dirty="0" smtClean="0">
                          <a:effectLst/>
                          <a:latin typeface="Arial" panose="020B0604020202020204" pitchFamily="34" charset="0"/>
                          <a:cs typeface="Arial" panose="020B0604020202020204" pitchFamily="34" charset="0"/>
                        </a:rPr>
                        <a:t>ICSID</a:t>
                      </a:r>
                      <a:r>
                        <a:rPr lang="en-IN" sz="1200" u="none" strike="noStrike" baseline="0" dirty="0" smtClean="0">
                          <a:effectLst/>
                          <a:latin typeface="Arial" panose="020B0604020202020204" pitchFamily="34" charset="0"/>
                          <a:cs typeface="Arial" panose="020B0604020202020204" pitchFamily="34" charset="0"/>
                        </a:rPr>
                        <a:t> </a:t>
                      </a:r>
                      <a:r>
                        <a:rPr lang="en-IN" sz="1200" dirty="0" smtClean="0">
                          <a:effectLst/>
                          <a:latin typeface="Arial" panose="020B0604020202020204" pitchFamily="34" charset="0"/>
                          <a:cs typeface="Arial" panose="020B0604020202020204" pitchFamily="34" charset="0"/>
                        </a:rPr>
                        <a:t>(International </a:t>
                      </a:r>
                      <a:r>
                        <a:rPr lang="en-IN" sz="1200" dirty="0">
                          <a:effectLst/>
                          <a:latin typeface="Arial" panose="020B0604020202020204" pitchFamily="34" charset="0"/>
                          <a:cs typeface="Arial" panose="020B0604020202020204" pitchFamily="34" charset="0"/>
                        </a:rPr>
                        <a:t>Centre for Settlement of Investment Disputes)</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dirty="0">
                          <a:effectLst/>
                          <a:latin typeface="Arial" panose="020B0604020202020204" pitchFamily="34" charset="0"/>
                          <a:cs typeface="Arial" panose="020B0604020202020204" pitchFamily="34" charset="0"/>
                        </a:rPr>
                        <a:t>50</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dirty="0">
                          <a:effectLst/>
                          <a:latin typeface="Arial" panose="020B0604020202020204" pitchFamily="34" charset="0"/>
                          <a:cs typeface="Arial" panose="020B0604020202020204" pitchFamily="34" charset="0"/>
                        </a:rPr>
                        <a:t>40</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dirty="0">
                          <a:effectLst/>
                          <a:latin typeface="Arial" panose="020B0604020202020204" pitchFamily="34" charset="0"/>
                          <a:cs typeface="Arial" panose="020B0604020202020204" pitchFamily="34" charset="0"/>
                        </a:rPr>
                        <a:t>38</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r>
              <a:tr h="268112">
                <a:tc>
                  <a:txBody>
                    <a:bodyPr/>
                    <a:lstStyle/>
                    <a:p>
                      <a:pPr algn="ctr">
                        <a:lnSpc>
                          <a:spcPts val="1465"/>
                        </a:lnSpc>
                        <a:spcAft>
                          <a:spcPts val="0"/>
                        </a:spcAft>
                      </a:pPr>
                      <a:r>
                        <a:rPr lang="en-IN" sz="1200">
                          <a:effectLst/>
                          <a:latin typeface="Arial" panose="020B0604020202020204" pitchFamily="34" charset="0"/>
                          <a:cs typeface="Arial" panose="020B0604020202020204" pitchFamily="34" charset="0"/>
                        </a:rPr>
                        <a:t>In total</a:t>
                      </a:r>
                      <a:endParaRPr lang="en-IN" sz="120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dirty="0">
                          <a:effectLst/>
                          <a:latin typeface="Arial" panose="020B0604020202020204" pitchFamily="34" charset="0"/>
                          <a:cs typeface="Arial" panose="020B0604020202020204" pitchFamily="34" charset="0"/>
                        </a:rPr>
                        <a:t>4297</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dirty="0">
                          <a:effectLst/>
                          <a:latin typeface="Arial" panose="020B0604020202020204" pitchFamily="34" charset="0"/>
                          <a:cs typeface="Arial" panose="020B0604020202020204" pitchFamily="34" charset="0"/>
                        </a:rPr>
                        <a:t>4699</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c>
                  <a:txBody>
                    <a:bodyPr/>
                    <a:lstStyle/>
                    <a:p>
                      <a:pPr algn="ctr">
                        <a:lnSpc>
                          <a:spcPts val="1465"/>
                        </a:lnSpc>
                        <a:spcAft>
                          <a:spcPts val="0"/>
                        </a:spcAft>
                      </a:pPr>
                      <a:r>
                        <a:rPr lang="en-IN" sz="1200" dirty="0">
                          <a:effectLst/>
                          <a:latin typeface="Arial" panose="020B0604020202020204" pitchFamily="34" charset="0"/>
                          <a:cs typeface="Arial" panose="020B0604020202020204" pitchFamily="34" charset="0"/>
                        </a:rPr>
                        <a:t>~ 4989</a:t>
                      </a:r>
                      <a:endParaRPr lang="en-IN" sz="1200" dirty="0">
                        <a:effectLst/>
                        <a:latin typeface="Arial" panose="020B0604020202020204" pitchFamily="34" charset="0"/>
                        <a:ea typeface="Calibri" panose="020F0502020204030204" pitchFamily="34" charset="0"/>
                        <a:cs typeface="Arial" panose="020B0604020202020204" pitchFamily="34" charset="0"/>
                      </a:endParaRPr>
                    </a:p>
                  </a:txBody>
                  <a:tcPr marL="48524" marR="48524" marT="38815" marB="38815"/>
                </a:tc>
              </a:tr>
            </a:tbl>
          </a:graphicData>
        </a:graphic>
      </p:graphicFrame>
    </p:spTree>
    <p:extLst>
      <p:ext uri="{BB962C8B-B14F-4D97-AF65-F5344CB8AC3E}">
        <p14:creationId xmlns:p14="http://schemas.microsoft.com/office/powerpoint/2010/main" val="390944587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11188" y="620713"/>
            <a:ext cx="7772400" cy="865187"/>
          </a:xfrm>
        </p:spPr>
        <p:txBody>
          <a:bodyPr/>
          <a:lstStyle/>
          <a:p>
            <a:r>
              <a:rPr lang="en-US" altLang="en-US" smtClean="0">
                <a:latin typeface="Arial" panose="020B0604020202020204" pitchFamily="34" charset="0"/>
              </a:rPr>
              <a:t>Arbitral Institutions in India</a:t>
            </a:r>
          </a:p>
        </p:txBody>
      </p:sp>
      <p:sp>
        <p:nvSpPr>
          <p:cNvPr id="26627" name="Rectangle 3"/>
          <p:cNvSpPr>
            <a:spLocks noGrp="1" noChangeArrowheads="1"/>
          </p:cNvSpPr>
          <p:nvPr>
            <p:ph type="body" idx="1"/>
          </p:nvPr>
        </p:nvSpPr>
        <p:spPr>
          <a:xfrm>
            <a:off x="611188" y="1557338"/>
            <a:ext cx="7772400" cy="4114800"/>
          </a:xfrm>
        </p:spPr>
        <p:txBody>
          <a:bodyPr/>
          <a:lstStyle/>
          <a:p>
            <a:r>
              <a:rPr lang="en-US" altLang="en-US" sz="2000" dirty="0" smtClean="0">
                <a:latin typeface="Arial" panose="020B0604020202020204" pitchFamily="34" charset="0"/>
              </a:rPr>
              <a:t>Indian Council of Arbitration (ICA), New Delhi</a:t>
            </a:r>
          </a:p>
          <a:p>
            <a:r>
              <a:rPr lang="en-US" altLang="en-US" sz="2000" dirty="0" smtClean="0">
                <a:latin typeface="Arial" panose="020B0604020202020204" pitchFamily="34" charset="0"/>
              </a:rPr>
              <a:t>International Centre for Alternative Dispute Resolution (ICADR), New Delhi</a:t>
            </a:r>
          </a:p>
          <a:p>
            <a:r>
              <a:rPr lang="en-US" altLang="en-US" sz="2000" dirty="0" smtClean="0">
                <a:latin typeface="Arial" panose="020B0604020202020204" pitchFamily="34" charset="0"/>
              </a:rPr>
              <a:t>Delhi High Court Arbitration Centre (DAC), New Delhi</a:t>
            </a:r>
          </a:p>
          <a:p>
            <a:r>
              <a:rPr lang="en-US" altLang="en-US" sz="2000" dirty="0" smtClean="0">
                <a:latin typeface="Arial" panose="020B0604020202020204" pitchFamily="34" charset="0"/>
              </a:rPr>
              <a:t>Nani Palkhivala Arbitration Centre (NPAC), Chennai</a:t>
            </a:r>
          </a:p>
          <a:p>
            <a:r>
              <a:rPr lang="en-US" altLang="en-US" sz="2000" dirty="0" smtClean="0">
                <a:latin typeface="Arial" panose="020B0604020202020204" pitchFamily="34" charset="0"/>
              </a:rPr>
              <a:t>Indian Merchants Chamber, Court of Arbitration, Mumbai</a:t>
            </a:r>
          </a:p>
          <a:p>
            <a:r>
              <a:rPr lang="en-US" altLang="en-US" sz="2000" dirty="0" smtClean="0">
                <a:latin typeface="Arial" panose="020B0604020202020204" pitchFamily="34" charset="0"/>
              </a:rPr>
              <a:t>FICCI Arbitration &amp; Conciliation Tribunal (FACT), New Delhi</a:t>
            </a:r>
          </a:p>
          <a:p>
            <a:r>
              <a:rPr lang="en-US" altLang="en-US" sz="2000" dirty="0" smtClean="0">
                <a:latin typeface="Arial" panose="020B0604020202020204" pitchFamily="34" charset="0"/>
              </a:rPr>
              <a:t>LCIA India</a:t>
            </a:r>
          </a:p>
          <a:p>
            <a:endParaRPr lang="en-US" altLang="en-US" sz="2000" dirty="0" smtClean="0">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11188" y="620713"/>
            <a:ext cx="7772400" cy="865187"/>
          </a:xfrm>
        </p:spPr>
        <p:txBody>
          <a:bodyPr/>
          <a:lstStyle/>
          <a:p>
            <a:r>
              <a:rPr lang="en-US" altLang="en-US" smtClean="0">
                <a:latin typeface="Arial" panose="020B0604020202020204" pitchFamily="34" charset="0"/>
              </a:rPr>
              <a:t>Specialist Arbitral Institutions in India</a:t>
            </a:r>
          </a:p>
        </p:txBody>
      </p:sp>
      <p:sp>
        <p:nvSpPr>
          <p:cNvPr id="27651" name="Rectangle 3"/>
          <p:cNvSpPr>
            <a:spLocks noGrp="1" noChangeArrowheads="1"/>
          </p:cNvSpPr>
          <p:nvPr>
            <p:ph type="body" idx="1"/>
          </p:nvPr>
        </p:nvSpPr>
        <p:spPr>
          <a:xfrm>
            <a:off x="611188" y="1484313"/>
            <a:ext cx="7772400" cy="4681537"/>
          </a:xfrm>
        </p:spPr>
        <p:txBody>
          <a:bodyPr/>
          <a:lstStyle/>
          <a:p>
            <a:r>
              <a:rPr lang="en-US" altLang="en-US" sz="2000" dirty="0" smtClean="0">
                <a:latin typeface="Arial" panose="020B0604020202020204" pitchFamily="34" charset="0"/>
              </a:rPr>
              <a:t>Construction Industry Arbitration Council (CIAC), New Delhi</a:t>
            </a:r>
          </a:p>
          <a:p>
            <a:pPr lvl="1"/>
            <a:r>
              <a:rPr lang="en-US" altLang="en-US" sz="1800" dirty="0" smtClean="0">
                <a:latin typeface="Arial" panose="020B0604020202020204" pitchFamily="34" charset="0"/>
              </a:rPr>
              <a:t>construction and infrastructure sector</a:t>
            </a:r>
          </a:p>
          <a:p>
            <a:r>
              <a:rPr lang="en-US" altLang="en-US" sz="2000" dirty="0" smtClean="0">
                <a:latin typeface="Arial" panose="020B0604020202020204" pitchFamily="34" charset="0"/>
              </a:rPr>
              <a:t>SCOPE Forum of Conciliation and Arbitration (SFCA), New Delhi</a:t>
            </a:r>
          </a:p>
          <a:p>
            <a:pPr lvl="1"/>
            <a:r>
              <a:rPr lang="en-US" altLang="en-US" sz="1800" dirty="0" smtClean="0">
                <a:latin typeface="Arial" panose="020B0604020202020204" pitchFamily="34" charset="0"/>
              </a:rPr>
              <a:t>disputes between public sector enterprises and private sector entities</a:t>
            </a:r>
          </a:p>
          <a:p>
            <a:r>
              <a:rPr lang="en-US" altLang="en-US" sz="2000" dirty="0" smtClean="0">
                <a:latin typeface="Arial" panose="020B0604020202020204" pitchFamily="34" charset="0"/>
              </a:rPr>
              <a:t>Permanent Machinery of Arbitrators (PMA), Department of Public Enterprise, New Delhi</a:t>
            </a:r>
          </a:p>
          <a:p>
            <a:pPr lvl="1"/>
            <a:r>
              <a:rPr lang="en-US" altLang="en-US" sz="1800" dirty="0" smtClean="0">
                <a:latin typeface="Arial" panose="020B0604020202020204" pitchFamily="34" charset="0"/>
              </a:rPr>
              <a:t>commercial disputes between Public Sector Enterprises </a:t>
            </a:r>
            <a:r>
              <a:rPr lang="en-US" altLang="en-US" sz="1800" i="1" dirty="0" smtClean="0">
                <a:latin typeface="Arial" panose="020B0604020202020204" pitchFamily="34" charset="0"/>
              </a:rPr>
              <a:t>inter se </a:t>
            </a:r>
            <a:r>
              <a:rPr lang="en-US" altLang="en-US" sz="1800" dirty="0" smtClean="0">
                <a:latin typeface="Arial" panose="020B0604020202020204" pitchFamily="34" charset="0"/>
              </a:rPr>
              <a:t>and Public Sector Enterprise (s) and government departments </a:t>
            </a:r>
          </a:p>
          <a:p>
            <a:endParaRPr lang="en-US" altLang="en-US" sz="2000" dirty="0" smtClean="0">
              <a:latin typeface="Arial" panose="020B0604020202020204" pitchFamily="34" charset="0"/>
            </a:endParaRPr>
          </a:p>
          <a:p>
            <a:pPr>
              <a:buFont typeface="Wingdings" panose="05000000000000000000" pitchFamily="2" charset="2"/>
              <a:buNone/>
            </a:pPr>
            <a:endParaRPr lang="en-US" altLang="en-US" dirty="0" smtClean="0">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539552" y="764704"/>
            <a:ext cx="8064500" cy="865188"/>
          </a:xfrm>
        </p:spPr>
        <p:txBody>
          <a:bodyPr/>
          <a:lstStyle/>
          <a:p>
            <a:r>
              <a:rPr lang="en-US" altLang="en-US" dirty="0" smtClean="0">
                <a:latin typeface="Arial" panose="020B0604020202020204" pitchFamily="34" charset="0"/>
              </a:rPr>
              <a:t>Business Chambers that have arbitration mechanisms </a:t>
            </a:r>
            <a:br>
              <a:rPr lang="en-US" altLang="en-US" dirty="0" smtClean="0">
                <a:latin typeface="Arial" panose="020B0604020202020204" pitchFamily="34" charset="0"/>
              </a:rPr>
            </a:br>
            <a:endParaRPr lang="en-US" altLang="en-US" dirty="0" smtClean="0">
              <a:latin typeface="Arial" panose="020B0604020202020204" pitchFamily="34" charset="0"/>
            </a:endParaRPr>
          </a:p>
        </p:txBody>
      </p:sp>
      <p:sp>
        <p:nvSpPr>
          <p:cNvPr id="28675" name="Content Placeholder 2"/>
          <p:cNvSpPr>
            <a:spLocks noGrp="1"/>
          </p:cNvSpPr>
          <p:nvPr>
            <p:ph idx="1"/>
          </p:nvPr>
        </p:nvSpPr>
        <p:spPr>
          <a:xfrm>
            <a:off x="539552" y="1628800"/>
            <a:ext cx="7772400" cy="4114800"/>
          </a:xfrm>
        </p:spPr>
        <p:txBody>
          <a:bodyPr/>
          <a:lstStyle/>
          <a:p>
            <a:r>
              <a:rPr lang="en-US" altLang="en-US" sz="2000" dirty="0" smtClean="0">
                <a:latin typeface="Arial" panose="020B0604020202020204" pitchFamily="34" charset="0"/>
              </a:rPr>
              <a:t>Bengal Chamber of Commerce and Industry, Kolkata</a:t>
            </a:r>
          </a:p>
          <a:p>
            <a:pPr lvl="1"/>
            <a:r>
              <a:rPr lang="en-US" altLang="en-US" sz="1800" dirty="0" smtClean="0">
                <a:latin typeface="Arial" panose="020B0604020202020204" pitchFamily="34" charset="0"/>
              </a:rPr>
              <a:t>jute industry</a:t>
            </a:r>
          </a:p>
          <a:p>
            <a:r>
              <a:rPr lang="en-US" altLang="en-US" sz="2000" dirty="0" smtClean="0">
                <a:latin typeface="Arial" panose="020B0604020202020204" pitchFamily="34" charset="0"/>
              </a:rPr>
              <a:t>East India Cotton Association Ltd, Kolkata</a:t>
            </a:r>
          </a:p>
          <a:p>
            <a:pPr lvl="1"/>
            <a:r>
              <a:rPr lang="en-US" altLang="en-US" sz="1800" dirty="0" smtClean="0">
                <a:latin typeface="Arial" panose="020B0604020202020204" pitchFamily="34" charset="0"/>
              </a:rPr>
              <a:t>cotton trade</a:t>
            </a:r>
          </a:p>
          <a:p>
            <a:r>
              <a:rPr lang="en-US" altLang="en-US" sz="2000" dirty="0">
                <a:latin typeface="Arial" panose="020B0604020202020204" pitchFamily="34" charset="0"/>
              </a:rPr>
              <a:t>Council of Arbitration, Indian Chamber of Commerce, Kolkata</a:t>
            </a:r>
          </a:p>
          <a:p>
            <a:r>
              <a:rPr lang="en-US" altLang="en-US" sz="2000" dirty="0" smtClean="0">
                <a:latin typeface="Arial" panose="020B0604020202020204" pitchFamily="34" charset="0"/>
              </a:rPr>
              <a:t>Bombay Stock Exchange, Mumbai</a:t>
            </a:r>
          </a:p>
          <a:p>
            <a:r>
              <a:rPr lang="en-US" altLang="en-US" sz="2000" dirty="0" smtClean="0">
                <a:latin typeface="Arial" panose="020B0604020202020204" pitchFamily="34" charset="0"/>
              </a:rPr>
              <a:t>Bombay Chamber of Commerce and Industry, Mumbai</a:t>
            </a:r>
          </a:p>
          <a:p>
            <a:r>
              <a:rPr lang="en-US" altLang="en-US" sz="2000" dirty="0" smtClean="0">
                <a:latin typeface="Arial" panose="020B0604020202020204" pitchFamily="34" charset="0"/>
              </a:rPr>
              <a:t>South India Cotton Association (SICA), Coimbatore </a:t>
            </a:r>
          </a:p>
          <a:p>
            <a:pPr lvl="1"/>
            <a:r>
              <a:rPr lang="en-US" altLang="en-US" sz="1800" dirty="0" smtClean="0">
                <a:latin typeface="Arial" panose="020B0604020202020204" pitchFamily="34" charset="0"/>
              </a:rPr>
              <a:t>cotton trade</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idx="4294967295"/>
          </p:nvPr>
        </p:nvSpPr>
        <p:spPr>
          <a:xfrm>
            <a:off x="685800" y="692150"/>
            <a:ext cx="7772400" cy="865188"/>
          </a:xfrm>
        </p:spPr>
        <p:txBody>
          <a:bodyPr/>
          <a:lstStyle/>
          <a:p>
            <a:r>
              <a:rPr lang="en-GB" altLang="en-US" smtClean="0">
                <a:latin typeface="Arial" panose="020B0604020202020204" pitchFamily="34" charset="0"/>
              </a:rPr>
              <a:t/>
            </a:r>
            <a:br>
              <a:rPr lang="en-GB" altLang="en-US" smtClean="0">
                <a:latin typeface="Arial" panose="020B0604020202020204" pitchFamily="34" charset="0"/>
              </a:rPr>
            </a:br>
            <a:r>
              <a:rPr lang="en-GB" altLang="en-US" smtClean="0">
                <a:latin typeface="Arial" panose="020B0604020202020204" pitchFamily="34" charset="0"/>
              </a:rPr>
              <a:t>Court-annexed Institutions</a:t>
            </a:r>
            <a:br>
              <a:rPr lang="en-GB" altLang="en-US" smtClean="0">
                <a:latin typeface="Arial" panose="020B0604020202020204" pitchFamily="34" charset="0"/>
              </a:rPr>
            </a:br>
            <a:endParaRPr lang="en-GB" altLang="en-US" smtClean="0">
              <a:latin typeface="Arial" panose="020B0604020202020204" pitchFamily="34" charset="0"/>
            </a:endParaRPr>
          </a:p>
        </p:txBody>
      </p:sp>
      <p:sp>
        <p:nvSpPr>
          <p:cNvPr id="29699" name="Content Placeholder 2"/>
          <p:cNvSpPr>
            <a:spLocks noGrp="1"/>
          </p:cNvSpPr>
          <p:nvPr>
            <p:ph idx="1"/>
          </p:nvPr>
        </p:nvSpPr>
        <p:spPr>
          <a:xfrm>
            <a:off x="685800" y="1773238"/>
            <a:ext cx="7631113" cy="3009900"/>
          </a:xfrm>
        </p:spPr>
        <p:txBody>
          <a:bodyPr/>
          <a:lstStyle/>
          <a:p>
            <a:r>
              <a:rPr lang="en-GB" altLang="en-US" sz="2000" dirty="0" smtClean="0">
                <a:latin typeface="Arial" panose="020B0604020202020204" pitchFamily="34" charset="0"/>
              </a:rPr>
              <a:t>Delhi International Arbitration Centre (DAC)</a:t>
            </a:r>
          </a:p>
          <a:p>
            <a:r>
              <a:rPr lang="en-US" altLang="en-US" sz="2000" dirty="0" smtClean="0">
                <a:latin typeface="Arial" panose="020B0604020202020204" pitchFamily="34" charset="0"/>
              </a:rPr>
              <a:t>The  Arbitration Centre - Karnataka</a:t>
            </a:r>
          </a:p>
          <a:p>
            <a:r>
              <a:rPr lang="en-IN" altLang="en-US" sz="2000" dirty="0" smtClean="0">
                <a:latin typeface="Arial" panose="020B0604020202020204" pitchFamily="34" charset="0"/>
              </a:rPr>
              <a:t>Chandigarh Arbitration Centre (CAC)</a:t>
            </a:r>
          </a:p>
          <a:p>
            <a:r>
              <a:rPr lang="en-IN" altLang="en-US" sz="2000" dirty="0" smtClean="0">
                <a:latin typeface="Arial" panose="020B0604020202020204" pitchFamily="34" charset="0"/>
              </a:rPr>
              <a:t>Madras High Court Arbitration Centre</a:t>
            </a:r>
          </a:p>
          <a:p>
            <a:endParaRPr lang="en-US" altLang="en-US" sz="2000" dirty="0" smtClean="0">
              <a:latin typeface="Arial" panose="020B0604020202020204" pitchFamily="34" charset="0"/>
            </a:endParaRPr>
          </a:p>
          <a:p>
            <a:pPr>
              <a:buFont typeface="Wingdings" panose="05000000000000000000" pitchFamily="2" charset="2"/>
              <a:buNone/>
            </a:pPr>
            <a:endParaRPr lang="en-GB" altLang="en-US" sz="2000" dirty="0" smtClean="0">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4213" y="188640"/>
            <a:ext cx="7772400" cy="865187"/>
          </a:xfrm>
        </p:spPr>
        <p:txBody>
          <a:bodyPr/>
          <a:lstStyle/>
          <a:p>
            <a:r>
              <a:rPr lang="en-US" altLang="en-US" smtClean="0">
                <a:latin typeface="Arial" panose="020B0604020202020204" pitchFamily="34" charset="0"/>
              </a:rPr>
              <a:t>International Arbitral Institutions in India</a:t>
            </a:r>
          </a:p>
        </p:txBody>
      </p:sp>
      <p:sp>
        <p:nvSpPr>
          <p:cNvPr id="25603" name="Rectangle 3"/>
          <p:cNvSpPr>
            <a:spLocks noGrp="1" noChangeArrowheads="1"/>
          </p:cNvSpPr>
          <p:nvPr>
            <p:ph type="body" idx="1"/>
          </p:nvPr>
        </p:nvSpPr>
        <p:spPr>
          <a:xfrm>
            <a:off x="684213" y="1124744"/>
            <a:ext cx="8137525" cy="5473700"/>
          </a:xfrm>
        </p:spPr>
        <p:txBody>
          <a:bodyPr/>
          <a:lstStyle/>
          <a:p>
            <a:pPr>
              <a:defRPr/>
            </a:pPr>
            <a:r>
              <a:rPr lang="en-US" altLang="en-US" sz="2000" b="1" dirty="0" smtClean="0">
                <a:latin typeface="Arial" panose="020B0604020202020204" pitchFamily="34" charset="0"/>
              </a:rPr>
              <a:t>LCIA India</a:t>
            </a:r>
          </a:p>
          <a:p>
            <a:pPr lvl="1">
              <a:defRPr/>
            </a:pPr>
            <a:r>
              <a:rPr lang="en-US" altLang="en-US" sz="1800" dirty="0" smtClean="0">
                <a:latin typeface="Arial" panose="020B0604020202020204" pitchFamily="34" charset="0"/>
              </a:rPr>
              <a:t>launched in 2009 as the first independent subsidiary of the LCIA outside of London</a:t>
            </a:r>
          </a:p>
          <a:p>
            <a:pPr lvl="1">
              <a:defRPr/>
            </a:pPr>
            <a:r>
              <a:rPr lang="en-US" altLang="en-US" sz="1800" dirty="0" smtClean="0">
                <a:latin typeface="Arial" panose="020B0604020202020204" pitchFamily="34" charset="0"/>
              </a:rPr>
              <a:t>Currently administering disputes in-excess of USD 3 billion </a:t>
            </a:r>
          </a:p>
          <a:p>
            <a:pPr>
              <a:defRPr/>
            </a:pPr>
            <a:r>
              <a:rPr lang="en-US" altLang="en-US" sz="2000" b="1" dirty="0" smtClean="0">
                <a:latin typeface="Arial" panose="020B0604020202020204" pitchFamily="34" charset="0"/>
              </a:rPr>
              <a:t>Permanent Court of Arbitration (PCA)?</a:t>
            </a:r>
          </a:p>
          <a:p>
            <a:pPr lvl="1">
              <a:defRPr/>
            </a:pPr>
            <a:r>
              <a:rPr lang="en-US" altLang="en-US" sz="1800" dirty="0" smtClean="0">
                <a:latin typeface="Arial" panose="020B0604020202020204" pitchFamily="34" charset="0"/>
              </a:rPr>
              <a:t>The PCA has signed a host country agreement with the government of India</a:t>
            </a:r>
          </a:p>
          <a:p>
            <a:pPr lvl="1">
              <a:defRPr/>
            </a:pPr>
            <a:r>
              <a:rPr lang="en-US" altLang="en-US" sz="1800" dirty="0" smtClean="0">
                <a:latin typeface="Arial" panose="020B0604020202020204" pitchFamily="34" charset="0"/>
              </a:rPr>
              <a:t>The agreement envisages the setting up of a regional facility in New Delhi</a:t>
            </a:r>
            <a:endParaRPr lang="en-US" altLang="en-US" sz="1800" dirty="0">
              <a:latin typeface="Arial" panose="020B0604020202020204" pitchFamily="34" charset="0"/>
            </a:endParaRPr>
          </a:p>
          <a:p>
            <a:pPr>
              <a:defRPr/>
            </a:pPr>
            <a:r>
              <a:rPr lang="en-US" altLang="en-US" sz="2000" b="1" dirty="0" smtClean="0">
                <a:latin typeface="Arial" panose="020B0604020202020204" pitchFamily="34" charset="0"/>
              </a:rPr>
              <a:t>Chartered Institute of Arbitrators (</a:t>
            </a:r>
            <a:r>
              <a:rPr lang="en-US" altLang="en-US" sz="2000" b="1" dirty="0" err="1" smtClean="0">
                <a:latin typeface="Arial" panose="020B0604020202020204" pitchFamily="34" charset="0"/>
              </a:rPr>
              <a:t>CIArb</a:t>
            </a:r>
            <a:r>
              <a:rPr lang="en-US" altLang="en-US" sz="2000" b="1" dirty="0" smtClean="0">
                <a:latin typeface="Arial" panose="020B0604020202020204" pitchFamily="34" charset="0"/>
              </a:rPr>
              <a:t>) – India branch</a:t>
            </a:r>
          </a:p>
          <a:p>
            <a:pPr lvl="1">
              <a:defRPr/>
            </a:pPr>
            <a:r>
              <a:rPr lang="en-US" altLang="en-US" sz="1800" dirty="0" smtClean="0">
                <a:latin typeface="Arial" panose="020B0604020202020204" pitchFamily="34" charset="0"/>
              </a:rPr>
              <a:t>Training and accreditation body for arbitrators</a:t>
            </a:r>
          </a:p>
          <a:p>
            <a:pPr>
              <a:defRPr/>
            </a:pPr>
            <a:r>
              <a:rPr lang="en-US" altLang="en-US" sz="2000" b="1" dirty="0" smtClean="0">
                <a:latin typeface="Arial" panose="020B0604020202020204" pitchFamily="34" charset="0"/>
              </a:rPr>
              <a:t>Singapore International Arbitration Centre (SIAC) </a:t>
            </a:r>
          </a:p>
          <a:p>
            <a:pPr lvl="1">
              <a:defRPr/>
            </a:pPr>
            <a:r>
              <a:rPr lang="en-US" altLang="en-US" sz="1800" dirty="0" smtClean="0">
                <a:latin typeface="Arial" panose="020B0604020202020204" pitchFamily="34" charset="0"/>
              </a:rPr>
              <a:t>Marketing/liaison office</a:t>
            </a:r>
          </a:p>
          <a:p>
            <a:pPr marL="450850" lvl="1" indent="0">
              <a:buFont typeface="Wingdings" panose="05000000000000000000" pitchFamily="2" charset="2"/>
              <a:buNone/>
              <a:defRPr/>
            </a:pPr>
            <a:endParaRPr lang="en-US" altLang="en-US" sz="1800" dirty="0" smtClean="0">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p:txBody>
          <a:bodyPr/>
          <a:lstStyle/>
          <a:p>
            <a:pPr algn="just"/>
            <a:endParaRPr lang="en-US" altLang="en-US" sz="2000" smtClean="0">
              <a:latin typeface="Arial" panose="020B0604020202020204" pitchFamily="34" charset="0"/>
            </a:endParaRPr>
          </a:p>
          <a:p>
            <a:endParaRPr lang="en-US" altLang="en-US" smtClean="0">
              <a:latin typeface="Arial" panose="020B0604020202020204" pitchFamily="34" charset="0"/>
            </a:endParaRPr>
          </a:p>
        </p:txBody>
      </p:sp>
      <p:sp>
        <p:nvSpPr>
          <p:cNvPr id="4" name="Rectangle 3"/>
          <p:cNvSpPr txBox="1">
            <a:spLocks noChangeArrowheads="1"/>
          </p:cNvSpPr>
          <p:nvPr/>
        </p:nvSpPr>
        <p:spPr bwMode="auto">
          <a:xfrm>
            <a:off x="755650" y="1484313"/>
            <a:ext cx="7772400" cy="4105275"/>
          </a:xfrm>
          <a:prstGeom prst="rect">
            <a:avLst/>
          </a:prstGeom>
          <a:noFill/>
          <a:ln w="9525">
            <a:noFill/>
            <a:miter lim="800000"/>
            <a:headEnd/>
            <a:tailEnd/>
          </a:ln>
        </p:spPr>
        <p:txBody>
          <a:bodyPr/>
          <a:lstStyle/>
          <a:p>
            <a:pPr marL="1165225" lvl="2" indent="-266700">
              <a:spcAft>
                <a:spcPct val="50000"/>
              </a:spcAft>
              <a:buClr>
                <a:srgbClr val="DCCE87"/>
              </a:buClr>
              <a:buFont typeface="Wingdings" pitchFamily="2" charset="2"/>
              <a:buChar char="t"/>
              <a:defRPr/>
            </a:pPr>
            <a:endParaRPr lang="en-US" sz="2000" kern="0" dirty="0">
              <a:solidFill>
                <a:srgbClr val="656A6F"/>
              </a:solidFill>
              <a:latin typeface="Arial" charset="0"/>
            </a:endParaRPr>
          </a:p>
          <a:p>
            <a:pPr marL="271463" indent="-271463">
              <a:spcAft>
                <a:spcPct val="50000"/>
              </a:spcAft>
              <a:buClr>
                <a:srgbClr val="0020AB"/>
              </a:buClr>
              <a:buFont typeface="Wingdings" pitchFamily="2" charset="2"/>
              <a:buChar char="t"/>
              <a:defRPr/>
            </a:pPr>
            <a:r>
              <a:rPr lang="en-US" sz="2000" kern="0" dirty="0">
                <a:solidFill>
                  <a:srgbClr val="656A6F"/>
                </a:solidFill>
                <a:latin typeface="Arial" charset="0"/>
              </a:rPr>
              <a:t>“The future of arbitration </a:t>
            </a:r>
            <a:r>
              <a:rPr lang="en-US" sz="2000" kern="0" dirty="0" smtClean="0">
                <a:solidFill>
                  <a:srgbClr val="656A6F"/>
                </a:solidFill>
                <a:latin typeface="Arial" charset="0"/>
              </a:rPr>
              <a:t>is, </a:t>
            </a:r>
            <a:r>
              <a:rPr lang="en-US" sz="2000" kern="0" dirty="0">
                <a:solidFill>
                  <a:srgbClr val="656A6F"/>
                </a:solidFill>
                <a:latin typeface="Arial" charset="0"/>
              </a:rPr>
              <a:t>therefore, bright, perhaps because the future of litigation is not ?” </a:t>
            </a:r>
          </a:p>
          <a:p>
            <a:pPr marL="271463" indent="-271463">
              <a:spcAft>
                <a:spcPct val="50000"/>
              </a:spcAft>
              <a:buClr>
                <a:srgbClr val="0020AB"/>
              </a:buClr>
              <a:defRPr/>
            </a:pPr>
            <a:r>
              <a:rPr lang="en-US" sz="2000" kern="0" dirty="0">
                <a:solidFill>
                  <a:srgbClr val="656A6F"/>
                </a:solidFill>
                <a:latin typeface="Arial" charset="0"/>
              </a:rPr>
              <a:t>							      Fali Nariman</a:t>
            </a:r>
          </a:p>
          <a:p>
            <a:pPr marL="271463" indent="-271463">
              <a:lnSpc>
                <a:spcPct val="150000"/>
              </a:lnSpc>
              <a:spcAft>
                <a:spcPct val="50000"/>
              </a:spcAft>
              <a:buClr>
                <a:srgbClr val="0020AB"/>
              </a:buClr>
              <a:defRPr/>
            </a:pPr>
            <a:endParaRPr lang="en-US" sz="2000" kern="0" dirty="0">
              <a:solidFill>
                <a:srgbClr val="656A6F"/>
              </a:solidFill>
              <a:latin typeface="Arial" charset="0"/>
            </a:endParaRPr>
          </a:p>
          <a:p>
            <a:pPr marL="271463" indent="-271463">
              <a:spcAft>
                <a:spcPct val="50000"/>
              </a:spcAft>
              <a:buClr>
                <a:srgbClr val="0020AB"/>
              </a:buClr>
              <a:buFont typeface="Wingdings" pitchFamily="2" charset="2"/>
              <a:buChar char="t"/>
              <a:defRPr/>
            </a:pPr>
            <a:endParaRPr lang="en-US" sz="2000" kern="0" dirty="0">
              <a:solidFill>
                <a:srgbClr val="656A6F"/>
              </a:solidFill>
              <a:latin typeface="Arial" charset="0"/>
            </a:endParaRPr>
          </a:p>
        </p:txBody>
      </p:sp>
      <p:sp>
        <p:nvSpPr>
          <p:cNvPr id="13316" name="Title 2"/>
          <p:cNvSpPr>
            <a:spLocks noGrp="1"/>
          </p:cNvSpPr>
          <p:nvPr>
            <p:ph type="title"/>
          </p:nvPr>
        </p:nvSpPr>
        <p:spPr>
          <a:xfrm>
            <a:off x="684213" y="404813"/>
            <a:ext cx="7772400" cy="865187"/>
          </a:xfrm>
        </p:spPr>
        <p:txBody>
          <a:bodyPr/>
          <a:lstStyle/>
          <a:p>
            <a:r>
              <a:rPr lang="en-US" altLang="en-US" smtClean="0">
                <a:latin typeface="Arial" panose="020B0604020202020204" pitchFamily="34" charset="0"/>
              </a:rPr>
              <a:t>Why Arbitration?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11188" y="620713"/>
            <a:ext cx="7772400" cy="865187"/>
          </a:xfrm>
        </p:spPr>
        <p:txBody>
          <a:bodyPr/>
          <a:lstStyle/>
          <a:p>
            <a:r>
              <a:rPr lang="en-US" altLang="en-US" dirty="0" smtClean="0">
                <a:latin typeface="Arial" panose="020B0604020202020204" pitchFamily="34" charset="0"/>
              </a:rPr>
              <a:t>Arbitral Institutions in Bangladesh</a:t>
            </a:r>
          </a:p>
        </p:txBody>
      </p:sp>
      <p:sp>
        <p:nvSpPr>
          <p:cNvPr id="26627" name="Rectangle 3"/>
          <p:cNvSpPr>
            <a:spLocks noGrp="1" noChangeArrowheads="1"/>
          </p:cNvSpPr>
          <p:nvPr>
            <p:ph type="body" idx="1"/>
          </p:nvPr>
        </p:nvSpPr>
        <p:spPr>
          <a:xfrm>
            <a:off x="611188" y="1557338"/>
            <a:ext cx="7772400" cy="4114800"/>
          </a:xfrm>
        </p:spPr>
        <p:txBody>
          <a:bodyPr/>
          <a:lstStyle/>
          <a:p>
            <a:r>
              <a:rPr lang="en-IN" sz="2000" dirty="0" smtClean="0"/>
              <a:t>Bangladesh </a:t>
            </a:r>
            <a:r>
              <a:rPr lang="en-IN" sz="2000" dirty="0"/>
              <a:t>International Arbitration Centre (</a:t>
            </a:r>
            <a:r>
              <a:rPr lang="en-IN" sz="2000" dirty="0" smtClean="0"/>
              <a:t>BIAC)</a:t>
            </a:r>
          </a:p>
          <a:p>
            <a:pPr lvl="1"/>
            <a:r>
              <a:rPr lang="en-IN" sz="2000" dirty="0" smtClean="0"/>
              <a:t>Established </a:t>
            </a:r>
            <a:r>
              <a:rPr lang="en-IN" sz="2000" dirty="0"/>
              <a:t>up by a number of bodies including the International Chamber of Commerce, Bangladesh (ICCB) and the Metropolitan Chamber of Commerce &amp; Industry (“MCCI</a:t>
            </a:r>
            <a:r>
              <a:rPr lang="en-IN" sz="2000" dirty="0" smtClean="0"/>
              <a:t>”)</a:t>
            </a:r>
          </a:p>
          <a:p>
            <a:r>
              <a:rPr lang="en-IN" sz="2000" dirty="0" smtClean="0"/>
              <a:t>Bangladesh </a:t>
            </a:r>
            <a:r>
              <a:rPr lang="en-IN" sz="2000" dirty="0"/>
              <a:t>Council of Arbitration (</a:t>
            </a:r>
            <a:r>
              <a:rPr lang="en-IN" sz="2000" dirty="0" smtClean="0"/>
              <a:t>BCA)</a:t>
            </a:r>
          </a:p>
          <a:p>
            <a:pPr lvl="1"/>
            <a:r>
              <a:rPr lang="en-IN" sz="2000" dirty="0" smtClean="0"/>
              <a:t>Set </a:t>
            </a:r>
            <a:r>
              <a:rPr lang="en-IN" sz="2000" dirty="0"/>
              <a:t>up by The Federation of Bangladesh Chambers of Commerce and Industry (FBCCI</a:t>
            </a:r>
            <a:r>
              <a:rPr lang="en-IN" sz="2000" dirty="0" smtClean="0"/>
              <a:t>)</a:t>
            </a:r>
            <a:endParaRPr lang="en-US" altLang="en-US" sz="2000" dirty="0" smtClean="0">
              <a:latin typeface="Arial" panose="020B0604020202020204" pitchFamily="34" charset="0"/>
            </a:endParaRPr>
          </a:p>
        </p:txBody>
      </p:sp>
    </p:spTree>
    <p:extLst>
      <p:ext uri="{BB962C8B-B14F-4D97-AF65-F5344CB8AC3E}">
        <p14:creationId xmlns:p14="http://schemas.microsoft.com/office/powerpoint/2010/main" val="4091215456"/>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3568" y="620688"/>
            <a:ext cx="7772400" cy="865187"/>
          </a:xfrm>
        </p:spPr>
        <p:txBody>
          <a:bodyPr/>
          <a:lstStyle/>
          <a:p>
            <a:r>
              <a:rPr lang="en-US" altLang="en-US" dirty="0" smtClean="0">
                <a:latin typeface="Arial" panose="020B0604020202020204" pitchFamily="34" charset="0"/>
              </a:rPr>
              <a:t>Arbitral Institutions in Pakistan </a:t>
            </a:r>
          </a:p>
        </p:txBody>
      </p:sp>
      <p:sp>
        <p:nvSpPr>
          <p:cNvPr id="26627" name="Rectangle 3"/>
          <p:cNvSpPr>
            <a:spLocks noGrp="1" noChangeArrowheads="1"/>
          </p:cNvSpPr>
          <p:nvPr>
            <p:ph type="body" idx="1"/>
          </p:nvPr>
        </p:nvSpPr>
        <p:spPr>
          <a:xfrm>
            <a:off x="611188" y="1557338"/>
            <a:ext cx="7772400" cy="4114800"/>
          </a:xfrm>
        </p:spPr>
        <p:txBody>
          <a:bodyPr/>
          <a:lstStyle/>
          <a:p>
            <a:r>
              <a:rPr lang="fr-FR" sz="2000" dirty="0"/>
              <a:t>Karachi International Arbitration Centre (KIAC) </a:t>
            </a:r>
            <a:endParaRPr lang="fr-FR" sz="2000" dirty="0" smtClean="0"/>
          </a:p>
          <a:p>
            <a:pPr lvl="1"/>
            <a:r>
              <a:rPr lang="fr-FR" sz="2000" dirty="0" smtClean="0"/>
              <a:t>Not an institution but a facility to conduct arbitration hearings</a:t>
            </a:r>
          </a:p>
          <a:p>
            <a:pPr lvl="1"/>
            <a:r>
              <a:rPr lang="fr-FR" sz="2000" dirty="0" smtClean="0"/>
              <a:t>Established by the Pakistan National Committee of the International Chamber of Commerce (PNC-ICC) </a:t>
            </a:r>
          </a:p>
          <a:p>
            <a:r>
              <a:rPr lang="en-IN" sz="2000" dirty="0" smtClean="0"/>
              <a:t>National </a:t>
            </a:r>
            <a:r>
              <a:rPr lang="en-IN" sz="2000" dirty="0"/>
              <a:t>Centre for Dispute Resolution (</a:t>
            </a:r>
            <a:r>
              <a:rPr lang="en-IN" sz="2000" dirty="0" smtClean="0"/>
              <a:t>NCDR)</a:t>
            </a:r>
          </a:p>
          <a:p>
            <a:pPr lvl="1"/>
            <a:r>
              <a:rPr lang="en-IN" sz="2000" dirty="0"/>
              <a:t>F</a:t>
            </a:r>
            <a:r>
              <a:rPr lang="en-IN" sz="2000" dirty="0" smtClean="0"/>
              <a:t>ormerly </a:t>
            </a:r>
            <a:r>
              <a:rPr lang="en-IN" sz="2000" dirty="0"/>
              <a:t>known as Karachi Centre for Dispute Resolution (KCDR) </a:t>
            </a:r>
            <a:endParaRPr lang="en-IN" sz="2000" dirty="0" smtClean="0"/>
          </a:p>
          <a:p>
            <a:pPr lvl="1"/>
            <a:r>
              <a:rPr lang="en-IN" sz="2000" dirty="0" smtClean="0"/>
              <a:t>Established </a:t>
            </a:r>
            <a:r>
              <a:rPr lang="en-IN" sz="2000" dirty="0"/>
              <a:t>in February 2007 with the approval of the High Court of Sindh and financial assistance of International Finance Corporation (IFC)  </a:t>
            </a:r>
            <a:endParaRPr lang="en-IN" sz="2000" dirty="0" smtClean="0"/>
          </a:p>
          <a:p>
            <a:pPr lvl="1"/>
            <a:r>
              <a:rPr lang="en-IN" sz="2000" dirty="0" smtClean="0"/>
              <a:t>Pakistan’s first mediation centre</a:t>
            </a:r>
          </a:p>
          <a:p>
            <a:endParaRPr lang="en-IN" sz="2000" dirty="0"/>
          </a:p>
          <a:p>
            <a:endParaRPr lang="en-IN" sz="2000" dirty="0" smtClean="0"/>
          </a:p>
        </p:txBody>
      </p:sp>
    </p:spTree>
    <p:extLst>
      <p:ext uri="{BB962C8B-B14F-4D97-AF65-F5344CB8AC3E}">
        <p14:creationId xmlns:p14="http://schemas.microsoft.com/office/powerpoint/2010/main" val="3651332873"/>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11188" y="620713"/>
            <a:ext cx="7772400" cy="865187"/>
          </a:xfrm>
        </p:spPr>
        <p:txBody>
          <a:bodyPr/>
          <a:lstStyle/>
          <a:p>
            <a:r>
              <a:rPr lang="en-US" altLang="en-US" dirty="0" smtClean="0">
                <a:latin typeface="Arial" panose="020B0604020202020204" pitchFamily="34" charset="0"/>
              </a:rPr>
              <a:t>Arbitral Institutions in Afghanistan</a:t>
            </a:r>
          </a:p>
        </p:txBody>
      </p:sp>
      <p:sp>
        <p:nvSpPr>
          <p:cNvPr id="26627" name="Rectangle 3"/>
          <p:cNvSpPr>
            <a:spLocks noGrp="1" noChangeArrowheads="1"/>
          </p:cNvSpPr>
          <p:nvPr>
            <p:ph type="body" idx="1"/>
          </p:nvPr>
        </p:nvSpPr>
        <p:spPr>
          <a:xfrm>
            <a:off x="611188" y="1557338"/>
            <a:ext cx="7772400" cy="4114800"/>
          </a:xfrm>
        </p:spPr>
        <p:txBody>
          <a:bodyPr/>
          <a:lstStyle/>
          <a:p>
            <a:r>
              <a:rPr lang="en-IN" sz="2000" dirty="0"/>
              <a:t>Afghanistan Center for Commercial Dispute Resolution (ACDR</a:t>
            </a:r>
            <a:r>
              <a:rPr lang="en-IN" sz="2000" dirty="0" smtClean="0"/>
              <a:t>)</a:t>
            </a:r>
          </a:p>
          <a:p>
            <a:pPr lvl="1"/>
            <a:r>
              <a:rPr lang="en-IN" sz="2000" dirty="0"/>
              <a:t>initiated by Afghanistan Chamber of Commerce and Industries (ACCI), and funded by </a:t>
            </a:r>
            <a:r>
              <a:rPr lang="en-IN" sz="2000" dirty="0" err="1"/>
              <a:t>Harakat</a:t>
            </a:r>
            <a:r>
              <a:rPr lang="en-IN" sz="2000" dirty="0"/>
              <a:t> – Afghanistan Investment Climate Facility Organization (AICFO</a:t>
            </a:r>
            <a:r>
              <a:rPr lang="en-IN" sz="2000" dirty="0" smtClean="0"/>
              <a:t>)</a:t>
            </a:r>
          </a:p>
          <a:p>
            <a:pPr lvl="1"/>
            <a:r>
              <a:rPr lang="en-IN" sz="2000" dirty="0" smtClean="0"/>
              <a:t>Established in June 2015</a:t>
            </a:r>
          </a:p>
          <a:p>
            <a:endParaRPr lang="en-IN" sz="2000" dirty="0" smtClean="0"/>
          </a:p>
        </p:txBody>
      </p:sp>
    </p:spTree>
    <p:extLst>
      <p:ext uri="{BB962C8B-B14F-4D97-AF65-F5344CB8AC3E}">
        <p14:creationId xmlns:p14="http://schemas.microsoft.com/office/powerpoint/2010/main" val="1518878132"/>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11188" y="620713"/>
            <a:ext cx="7772400" cy="865187"/>
          </a:xfrm>
        </p:spPr>
        <p:txBody>
          <a:bodyPr/>
          <a:lstStyle/>
          <a:p>
            <a:r>
              <a:rPr lang="en-US" altLang="en-US" dirty="0" smtClean="0">
                <a:latin typeface="Arial" panose="020B0604020202020204" pitchFamily="34" charset="0"/>
              </a:rPr>
              <a:t>Arbitral Institutions in Sri Lanka </a:t>
            </a:r>
          </a:p>
        </p:txBody>
      </p:sp>
      <p:sp>
        <p:nvSpPr>
          <p:cNvPr id="26627" name="Rectangle 3"/>
          <p:cNvSpPr>
            <a:spLocks noGrp="1" noChangeArrowheads="1"/>
          </p:cNvSpPr>
          <p:nvPr>
            <p:ph type="body" idx="1"/>
          </p:nvPr>
        </p:nvSpPr>
        <p:spPr>
          <a:xfrm>
            <a:off x="611188" y="1557338"/>
            <a:ext cx="7772400" cy="4114800"/>
          </a:xfrm>
        </p:spPr>
        <p:txBody>
          <a:bodyPr/>
          <a:lstStyle/>
          <a:p>
            <a:r>
              <a:rPr lang="en-IN" sz="2000" dirty="0" smtClean="0"/>
              <a:t>ICLP </a:t>
            </a:r>
            <a:r>
              <a:rPr lang="en-IN" sz="2000" dirty="0"/>
              <a:t>Arbitration </a:t>
            </a:r>
            <a:r>
              <a:rPr lang="en-IN" sz="2000" dirty="0" smtClean="0"/>
              <a:t>Centre</a:t>
            </a:r>
          </a:p>
          <a:p>
            <a:pPr lvl="1"/>
            <a:r>
              <a:rPr lang="en-IN" sz="2000" dirty="0" smtClean="0"/>
              <a:t>Established in 1996 </a:t>
            </a:r>
          </a:p>
          <a:p>
            <a:pPr lvl="1"/>
            <a:r>
              <a:rPr lang="en-IN" sz="2000" dirty="0" smtClean="0"/>
              <a:t>Part of the Institute for the Development of Commercial Law and Practice (ICLP)</a:t>
            </a:r>
          </a:p>
          <a:p>
            <a:pPr lvl="1"/>
            <a:r>
              <a:rPr lang="en-IN" sz="2000" dirty="0" smtClean="0"/>
              <a:t> With the assistance of SWEDECORP (Swedish International Enterprise Development Corporation) and SILD (Swedish Institute for Legal Development)</a:t>
            </a:r>
          </a:p>
          <a:p>
            <a:r>
              <a:rPr lang="en-IN" sz="2000" dirty="0" smtClean="0"/>
              <a:t>Sri </a:t>
            </a:r>
            <a:r>
              <a:rPr lang="en-IN" sz="2000" dirty="0"/>
              <a:t>Lanka National Arbitration Centre (SLNAC)</a:t>
            </a:r>
          </a:p>
          <a:p>
            <a:endParaRPr lang="en-IN" sz="2000" dirty="0" smtClean="0"/>
          </a:p>
        </p:txBody>
      </p:sp>
    </p:spTree>
    <p:extLst>
      <p:ext uri="{BB962C8B-B14F-4D97-AF65-F5344CB8AC3E}">
        <p14:creationId xmlns:p14="http://schemas.microsoft.com/office/powerpoint/2010/main" val="2490905883"/>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11188" y="620713"/>
            <a:ext cx="7772400" cy="865187"/>
          </a:xfrm>
        </p:spPr>
        <p:txBody>
          <a:bodyPr/>
          <a:lstStyle/>
          <a:p>
            <a:r>
              <a:rPr lang="en-US" altLang="en-US" dirty="0" smtClean="0">
                <a:latin typeface="Arial" panose="020B0604020202020204" pitchFamily="34" charset="0"/>
              </a:rPr>
              <a:t>Arbitral Institutions in Nepal </a:t>
            </a:r>
          </a:p>
        </p:txBody>
      </p:sp>
      <p:sp>
        <p:nvSpPr>
          <p:cNvPr id="26627" name="Rectangle 3"/>
          <p:cNvSpPr>
            <a:spLocks noGrp="1" noChangeArrowheads="1"/>
          </p:cNvSpPr>
          <p:nvPr>
            <p:ph type="body" idx="1"/>
          </p:nvPr>
        </p:nvSpPr>
        <p:spPr>
          <a:xfrm>
            <a:off x="611188" y="1557338"/>
            <a:ext cx="7772400" cy="4114800"/>
          </a:xfrm>
        </p:spPr>
        <p:txBody>
          <a:bodyPr/>
          <a:lstStyle/>
          <a:p>
            <a:r>
              <a:rPr lang="en-IN" sz="2000" dirty="0" smtClean="0"/>
              <a:t>Nepal Council of Arbitration (NEPCA)</a:t>
            </a:r>
          </a:p>
          <a:p>
            <a:pPr lvl="1"/>
            <a:r>
              <a:rPr lang="en-IN" sz="2000" dirty="0" smtClean="0"/>
              <a:t>founded in 1991</a:t>
            </a:r>
          </a:p>
          <a:p>
            <a:pPr lvl="1"/>
            <a:r>
              <a:rPr lang="en-IN" sz="2000" dirty="0" smtClean="0"/>
              <a:t>Based </a:t>
            </a:r>
            <a:r>
              <a:rPr lang="en-IN" sz="2000" dirty="0"/>
              <a:t>in </a:t>
            </a:r>
            <a:r>
              <a:rPr lang="en-IN" sz="2000" dirty="0" err="1" smtClean="0"/>
              <a:t>Kupondole</a:t>
            </a:r>
            <a:endParaRPr lang="en-IN" sz="2000" dirty="0" smtClean="0"/>
          </a:p>
        </p:txBody>
      </p:sp>
    </p:spTree>
    <p:extLst>
      <p:ext uri="{BB962C8B-B14F-4D97-AF65-F5344CB8AC3E}">
        <p14:creationId xmlns:p14="http://schemas.microsoft.com/office/powerpoint/2010/main" val="50136031"/>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11188" y="620713"/>
            <a:ext cx="7772400" cy="865187"/>
          </a:xfrm>
        </p:spPr>
        <p:txBody>
          <a:bodyPr/>
          <a:lstStyle/>
          <a:p>
            <a:r>
              <a:rPr lang="en-US" altLang="en-US" dirty="0" smtClean="0">
                <a:latin typeface="Arial" panose="020B0604020202020204" pitchFamily="34" charset="0"/>
              </a:rPr>
              <a:t>Arbitral Institutions in Bhutan </a:t>
            </a:r>
          </a:p>
        </p:txBody>
      </p:sp>
      <p:sp>
        <p:nvSpPr>
          <p:cNvPr id="26627" name="Rectangle 3"/>
          <p:cNvSpPr>
            <a:spLocks noGrp="1" noChangeArrowheads="1"/>
          </p:cNvSpPr>
          <p:nvPr>
            <p:ph type="body" idx="1"/>
          </p:nvPr>
        </p:nvSpPr>
        <p:spPr>
          <a:xfrm>
            <a:off x="611188" y="1557338"/>
            <a:ext cx="7772400" cy="4114800"/>
          </a:xfrm>
        </p:spPr>
        <p:txBody>
          <a:bodyPr/>
          <a:lstStyle/>
          <a:p>
            <a:r>
              <a:rPr lang="en-IN" sz="2000" dirty="0" smtClean="0"/>
              <a:t>Chapter 2 (Articles 4 - 24) of the Alternative Dispute Resolution Act of Bhutan, 2013 </a:t>
            </a:r>
          </a:p>
          <a:p>
            <a:pPr lvl="1" algn="just"/>
            <a:r>
              <a:rPr lang="en-IN" sz="2000" dirty="0"/>
              <a:t>calls into existence the </a:t>
            </a:r>
            <a:r>
              <a:rPr lang="en-IN" sz="2000" dirty="0" smtClean="0"/>
              <a:t>“</a:t>
            </a:r>
            <a:r>
              <a:rPr lang="en-IN" sz="2000" i="1" dirty="0" smtClean="0"/>
              <a:t>Bhutan </a:t>
            </a:r>
            <a:r>
              <a:rPr lang="en-IN" sz="2000" i="1" dirty="0"/>
              <a:t>Alternative Dispute Resolution </a:t>
            </a:r>
            <a:r>
              <a:rPr lang="en-IN" sz="2000" i="1" dirty="0" smtClean="0"/>
              <a:t>Centre</a:t>
            </a:r>
            <a:r>
              <a:rPr lang="en-IN" sz="2000" dirty="0" smtClean="0"/>
              <a:t>”, </a:t>
            </a:r>
            <a:r>
              <a:rPr lang="en-IN" sz="2000" dirty="0"/>
              <a:t>as </a:t>
            </a:r>
            <a:r>
              <a:rPr lang="en-IN" sz="2000" dirty="0" smtClean="0"/>
              <a:t>an </a:t>
            </a:r>
            <a:r>
              <a:rPr lang="en-IN" sz="2000" dirty="0"/>
              <a:t>independent and non-governmental </a:t>
            </a:r>
            <a:r>
              <a:rPr lang="en-IN" sz="2000" dirty="0" smtClean="0"/>
              <a:t>body</a:t>
            </a:r>
            <a:endParaRPr lang="en-IN" sz="2000" dirty="0"/>
          </a:p>
          <a:p>
            <a:endParaRPr lang="en-IN" sz="2000" dirty="0"/>
          </a:p>
          <a:p>
            <a:endParaRPr lang="en-IN" sz="2000" dirty="0"/>
          </a:p>
          <a:p>
            <a:endParaRPr lang="en-IN" sz="2000" dirty="0"/>
          </a:p>
          <a:p>
            <a:endParaRPr lang="en-IN" sz="2000" dirty="0"/>
          </a:p>
          <a:p>
            <a:endParaRPr lang="en-IN" sz="2000" dirty="0"/>
          </a:p>
        </p:txBody>
      </p:sp>
    </p:spTree>
    <p:extLst>
      <p:ext uri="{BB962C8B-B14F-4D97-AF65-F5344CB8AC3E}">
        <p14:creationId xmlns:p14="http://schemas.microsoft.com/office/powerpoint/2010/main" val="1978027328"/>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11188" y="620713"/>
            <a:ext cx="7772400" cy="865187"/>
          </a:xfrm>
        </p:spPr>
        <p:txBody>
          <a:bodyPr/>
          <a:lstStyle/>
          <a:p>
            <a:r>
              <a:rPr lang="en-US" altLang="en-US" dirty="0" smtClean="0">
                <a:latin typeface="Arial" panose="020B0604020202020204" pitchFamily="34" charset="0"/>
              </a:rPr>
              <a:t>Arbitral Institutions in Maldives</a:t>
            </a:r>
          </a:p>
        </p:txBody>
      </p:sp>
      <p:sp>
        <p:nvSpPr>
          <p:cNvPr id="26627" name="Rectangle 3"/>
          <p:cNvSpPr>
            <a:spLocks noGrp="1" noChangeArrowheads="1"/>
          </p:cNvSpPr>
          <p:nvPr>
            <p:ph type="body" idx="1"/>
          </p:nvPr>
        </p:nvSpPr>
        <p:spPr>
          <a:xfrm>
            <a:off x="611188" y="1557338"/>
            <a:ext cx="7772400" cy="4114800"/>
          </a:xfrm>
        </p:spPr>
        <p:txBody>
          <a:bodyPr/>
          <a:lstStyle/>
          <a:p>
            <a:r>
              <a:rPr lang="en-IN" sz="2000" dirty="0" smtClean="0"/>
              <a:t>Chapter XI (Articles 75 - 81) of the Arbitration Act, 2013  </a:t>
            </a:r>
          </a:p>
          <a:p>
            <a:pPr lvl="1" algn="just"/>
            <a:r>
              <a:rPr lang="en-IN" sz="2000" dirty="0" smtClean="0"/>
              <a:t>For the purposes of this Act and in order to execute its duties under this Act, an arbitration </a:t>
            </a:r>
            <a:r>
              <a:rPr lang="en-IN" sz="2000" dirty="0" err="1" smtClean="0"/>
              <a:t>center</a:t>
            </a:r>
            <a:r>
              <a:rPr lang="en-IN" sz="2000" dirty="0" smtClean="0"/>
              <a:t> titled “</a:t>
            </a:r>
            <a:r>
              <a:rPr lang="en-IN" sz="2000" i="1" dirty="0" smtClean="0"/>
              <a:t>Maldives International Arbitration Center</a:t>
            </a:r>
            <a:r>
              <a:rPr lang="en-IN" sz="2000" dirty="0" smtClean="0"/>
              <a:t>” shall come into existence with the commencement of this Act.</a:t>
            </a:r>
          </a:p>
          <a:p>
            <a:pPr lvl="1" algn="just"/>
            <a:r>
              <a:rPr lang="en-IN" sz="2000" dirty="0" smtClean="0"/>
              <a:t>All </a:t>
            </a:r>
            <a:r>
              <a:rPr lang="en-IN" sz="2000" dirty="0"/>
              <a:t>work leading up to the establishment of the Arbitration </a:t>
            </a:r>
            <a:r>
              <a:rPr lang="en-IN" sz="2000" dirty="0" err="1" smtClean="0"/>
              <a:t>Center</a:t>
            </a:r>
            <a:r>
              <a:rPr lang="en-IN" sz="2000" dirty="0"/>
              <a:t> </a:t>
            </a:r>
            <a:r>
              <a:rPr lang="en-IN" sz="2000" dirty="0" smtClean="0"/>
              <a:t>until </a:t>
            </a:r>
            <a:r>
              <a:rPr lang="en-IN" sz="2000" dirty="0"/>
              <a:t>the commencement of its operations shall be carried out by the Attorney General.</a:t>
            </a:r>
          </a:p>
          <a:p>
            <a:pPr marL="450850" lvl="1" indent="0">
              <a:buNone/>
            </a:pPr>
            <a:endParaRPr lang="en-IN" sz="2000" dirty="0"/>
          </a:p>
          <a:p>
            <a:endParaRPr lang="en-IN" sz="2000" dirty="0"/>
          </a:p>
          <a:p>
            <a:endParaRPr lang="en-IN" sz="2000" dirty="0"/>
          </a:p>
          <a:p>
            <a:endParaRPr lang="en-IN" sz="2000" dirty="0"/>
          </a:p>
          <a:p>
            <a:endParaRPr lang="en-IN" sz="2000" dirty="0"/>
          </a:p>
          <a:p>
            <a:endParaRPr lang="en-IN" sz="2000" dirty="0"/>
          </a:p>
        </p:txBody>
      </p:sp>
    </p:spTree>
    <p:extLst>
      <p:ext uri="{BB962C8B-B14F-4D97-AF65-F5344CB8AC3E}">
        <p14:creationId xmlns:p14="http://schemas.microsoft.com/office/powerpoint/2010/main" val="3865970732"/>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IN" dirty="0" smtClean="0"/>
              <a:t>SAARC Regional Arbitration Council?</a:t>
            </a:r>
            <a:endParaRPr lang="en-IN" dirty="0"/>
          </a:p>
        </p:txBody>
      </p:sp>
      <p:pic>
        <p:nvPicPr>
          <p:cNvPr id="1026" name="Picture 2" descr="http://voicesouthasia.com/wp-content/uploads/2015/07/Saarc.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990549" y="1341438"/>
            <a:ext cx="7162901" cy="4536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44367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3"/>
          <p:cNvSpPr>
            <a:spLocks noGrp="1"/>
          </p:cNvSpPr>
          <p:nvPr>
            <p:ph type="title"/>
          </p:nvPr>
        </p:nvSpPr>
        <p:spPr/>
        <p:txBody>
          <a:bodyPr/>
          <a:lstStyle/>
          <a:p>
            <a:pPr algn="ctr"/>
            <a:r>
              <a:rPr lang="en-IN" altLang="en-US" dirty="0" smtClean="0">
                <a:latin typeface="Arial" panose="020B0604020202020204" pitchFamily="34" charset="0"/>
              </a:rPr>
              <a:t>SAARC Arbitration Council</a:t>
            </a:r>
          </a:p>
        </p:txBody>
      </p:sp>
      <p:pic>
        <p:nvPicPr>
          <p:cNvPr id="37891" name="Picture 2" descr="http://www.rozee.pk/company_logos/60/34310934569213.jpg"/>
          <p:cNvPicPr>
            <a:picLocks noGrp="1" noChangeAspect="1" noChangeArrowheads="1"/>
          </p:cNvPicPr>
          <p:nvPr>
            <p:ph idx="4294967295"/>
          </p:nvPr>
        </p:nvPicPr>
        <p:blipFill>
          <a:blip r:embed="rId2" cstate="print">
            <a:extLst>
              <a:ext uri="{28A0092B-C50C-407E-A947-70E740481C1C}">
                <a14:useLocalDpi xmlns:a14="http://schemas.microsoft.com/office/drawing/2010/main" val="0"/>
              </a:ext>
            </a:extLst>
          </a:blip>
          <a:srcRect/>
          <a:stretch>
            <a:fillRect/>
          </a:stretch>
        </p:blipFill>
        <p:spPr>
          <a:xfrm>
            <a:off x="2411413" y="1844675"/>
            <a:ext cx="4114800" cy="4114800"/>
          </a:xfrm>
          <a:noFill/>
        </p:spPr>
      </p:pic>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1" y="1484784"/>
            <a:ext cx="7991475" cy="5255492"/>
          </a:xfrm>
        </p:spPr>
        <p:txBody>
          <a:bodyPr/>
          <a:lstStyle/>
          <a:p>
            <a:pPr>
              <a:defRPr/>
            </a:pPr>
            <a:r>
              <a:rPr lang="en-IN" sz="2000" dirty="0" smtClean="0"/>
              <a:t>It </a:t>
            </a:r>
            <a:r>
              <a:rPr lang="en-IN" sz="2000" dirty="0"/>
              <a:t>is an inter-governmental body </a:t>
            </a:r>
            <a:r>
              <a:rPr lang="en-IN" sz="2000" dirty="0" smtClean="0"/>
              <a:t>mandated </a:t>
            </a:r>
            <a:r>
              <a:rPr lang="en-IN" sz="2000" dirty="0"/>
              <a:t>to provide a legal framework/forum within the </a:t>
            </a:r>
            <a:r>
              <a:rPr lang="en-IN" sz="2000" dirty="0" smtClean="0"/>
              <a:t>region </a:t>
            </a:r>
            <a:r>
              <a:rPr lang="en-IN" sz="2000" dirty="0"/>
              <a:t>for fair and efficient settlement of commercial, industrial, trade, banking, investment and such other disputes as may be presented to it by the parties</a:t>
            </a:r>
            <a:r>
              <a:rPr lang="en-IN" sz="2000" dirty="0" smtClean="0"/>
              <a:t>.</a:t>
            </a:r>
          </a:p>
          <a:p>
            <a:pPr marL="0" indent="0">
              <a:spcAft>
                <a:spcPts val="0"/>
              </a:spcAft>
              <a:buNone/>
              <a:defRPr/>
            </a:pPr>
            <a:r>
              <a:rPr lang="en-IN" sz="2000" dirty="0" smtClean="0"/>
              <a:t> </a:t>
            </a:r>
          </a:p>
          <a:p>
            <a:pPr marL="0">
              <a:spcAft>
                <a:spcPts val="0"/>
              </a:spcAft>
              <a:defRPr/>
            </a:pPr>
            <a:r>
              <a:rPr lang="en-IN" sz="2000" b="1" dirty="0" smtClean="0"/>
              <a:t>VISION</a:t>
            </a:r>
          </a:p>
          <a:p>
            <a:pPr marL="0" indent="0">
              <a:buFont typeface="Wingdings" panose="05000000000000000000" pitchFamily="2" charset="2"/>
              <a:buNone/>
              <a:tabLst>
                <a:tab pos="269875" algn="l"/>
              </a:tabLst>
              <a:defRPr/>
            </a:pPr>
            <a:r>
              <a:rPr lang="en-IN" sz="2000" dirty="0" smtClean="0"/>
              <a:t>	To be the most sought Arbitration Forum in the region, by 	becoming a centre of excellence for Alternate Dispute Resolution.</a:t>
            </a:r>
          </a:p>
          <a:p>
            <a:pPr marL="0" indent="0">
              <a:spcAft>
                <a:spcPts val="0"/>
              </a:spcAft>
              <a:buFont typeface="Wingdings" panose="05000000000000000000" pitchFamily="2" charset="2"/>
              <a:buNone/>
              <a:tabLst>
                <a:tab pos="269875" algn="l"/>
              </a:tabLst>
              <a:defRPr/>
            </a:pPr>
            <a:endParaRPr lang="en-IN" sz="2000" dirty="0" smtClean="0"/>
          </a:p>
          <a:p>
            <a:pPr marL="0" indent="0">
              <a:tabLst>
                <a:tab pos="269875" algn="l"/>
              </a:tabLst>
              <a:defRPr/>
            </a:pPr>
            <a:r>
              <a:rPr lang="en-IN" sz="2000" b="1" dirty="0" smtClean="0"/>
              <a:t> MISSION</a:t>
            </a:r>
            <a:r>
              <a:rPr lang="en-IN" sz="2000" dirty="0" smtClean="0"/>
              <a:t/>
            </a:r>
            <a:br>
              <a:rPr lang="en-IN" sz="2000" dirty="0" smtClean="0"/>
            </a:br>
            <a:r>
              <a:rPr lang="en-IN" sz="2000" dirty="0" smtClean="0"/>
              <a:t>	To </a:t>
            </a:r>
            <a:r>
              <a:rPr lang="en-IN" sz="2000" dirty="0"/>
              <a:t>provide fair, inexpensive, expeditious and high quality </a:t>
            </a:r>
            <a:r>
              <a:rPr lang="en-IN" sz="2000" dirty="0" smtClean="0"/>
              <a:t>arbitral 	and </a:t>
            </a:r>
            <a:r>
              <a:rPr lang="en-IN" sz="2000" dirty="0"/>
              <a:t>conciliatory services to resolve trade, commercial, investment </a:t>
            </a:r>
            <a:r>
              <a:rPr lang="en-IN" sz="2000" dirty="0" smtClean="0"/>
              <a:t>	and </a:t>
            </a:r>
            <a:r>
              <a:rPr lang="en-IN" sz="2000" dirty="0"/>
              <a:t>disputes of similar nature in order to facilitate the expansion of </a:t>
            </a:r>
            <a:r>
              <a:rPr lang="en-IN" sz="2000" dirty="0" smtClean="0"/>
              <a:t>	business </a:t>
            </a:r>
            <a:r>
              <a:rPr lang="en-IN" sz="2000" dirty="0"/>
              <a:t>activities in the region.</a:t>
            </a:r>
            <a:r>
              <a:rPr lang="en-IN" dirty="0"/>
              <a:t> </a:t>
            </a:r>
          </a:p>
        </p:txBody>
      </p:sp>
      <p:sp>
        <p:nvSpPr>
          <p:cNvPr id="39939" name="Title 2"/>
          <p:cNvSpPr>
            <a:spLocks noGrp="1"/>
          </p:cNvSpPr>
          <p:nvPr>
            <p:ph type="title"/>
          </p:nvPr>
        </p:nvSpPr>
        <p:spPr>
          <a:xfrm>
            <a:off x="649088" y="332656"/>
            <a:ext cx="7772400" cy="865188"/>
          </a:xfrm>
        </p:spPr>
        <p:txBody>
          <a:bodyPr/>
          <a:lstStyle/>
          <a:p>
            <a:r>
              <a:rPr lang="en-IN" altLang="en-US" dirty="0">
                <a:latin typeface="Arial" panose="020B0604020202020204" pitchFamily="34" charset="0"/>
              </a:rPr>
              <a:t>SAARC Arbitration Council</a:t>
            </a:r>
            <a:endParaRPr lang="en-IN" altLang="en-US" dirty="0" smtClean="0">
              <a:latin typeface="Arial" panose="020B0604020202020204" pitchFamily="34"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smtClean="0">
                <a:latin typeface="Arial" panose="020B0604020202020204" pitchFamily="34" charset="0"/>
              </a:rPr>
              <a:t>Advantages</a:t>
            </a:r>
          </a:p>
        </p:txBody>
      </p:sp>
      <p:sp>
        <p:nvSpPr>
          <p:cNvPr id="11267" name="Content Placeholder 2"/>
          <p:cNvSpPr>
            <a:spLocks noGrp="1"/>
          </p:cNvSpPr>
          <p:nvPr>
            <p:ph idx="1"/>
          </p:nvPr>
        </p:nvSpPr>
        <p:spPr>
          <a:xfrm>
            <a:off x="611188" y="1341438"/>
            <a:ext cx="7772400" cy="4679950"/>
          </a:xfrm>
        </p:spPr>
        <p:txBody>
          <a:bodyPr/>
          <a:lstStyle/>
          <a:p>
            <a:r>
              <a:rPr lang="en-US" altLang="en-US" sz="2000" smtClean="0">
                <a:latin typeface="Arial" panose="020B0604020202020204" pitchFamily="34" charset="0"/>
              </a:rPr>
              <a:t>Privacy and Confidentiality of arbitration proceedings</a:t>
            </a:r>
          </a:p>
          <a:p>
            <a:r>
              <a:rPr lang="en-US" altLang="en-US" sz="2000" smtClean="0">
                <a:latin typeface="Arial" panose="020B0604020202020204" pitchFamily="34" charset="0"/>
              </a:rPr>
              <a:t>Flexibility</a:t>
            </a:r>
          </a:p>
          <a:p>
            <a:r>
              <a:rPr lang="en-US" altLang="en-US" sz="2000" smtClean="0">
                <a:latin typeface="Arial" panose="020B0604020202020204" pitchFamily="34" charset="0"/>
              </a:rPr>
              <a:t>Ability to choose the tribunal</a:t>
            </a:r>
          </a:p>
          <a:p>
            <a:r>
              <a:rPr lang="en-US" altLang="en-US" sz="2000" smtClean="0">
                <a:latin typeface="Arial" panose="020B0604020202020204" pitchFamily="34" charset="0"/>
              </a:rPr>
              <a:t>Specialized expertise of Arbitrators</a:t>
            </a:r>
          </a:p>
          <a:p>
            <a:r>
              <a:rPr lang="en-US" altLang="en-US" sz="2000" smtClean="0">
                <a:latin typeface="Arial" panose="020B0604020202020204" pitchFamily="34" charset="0"/>
              </a:rPr>
              <a:t>Finality.  Generally no appeal</a:t>
            </a:r>
          </a:p>
          <a:p>
            <a:r>
              <a:rPr lang="en-US" altLang="en-US" sz="2000" smtClean="0">
                <a:latin typeface="Arial" panose="020B0604020202020204" pitchFamily="34" charset="0"/>
              </a:rPr>
              <a:t>Neutrality &amp; equality</a:t>
            </a:r>
          </a:p>
          <a:p>
            <a:r>
              <a:rPr lang="en-US" altLang="en-US" sz="2000" smtClean="0">
                <a:latin typeface="Arial" panose="020B0604020202020204" pitchFamily="34" charset="0"/>
              </a:rPr>
              <a:t>Enforceability of the award</a:t>
            </a:r>
          </a:p>
          <a:p>
            <a:r>
              <a:rPr lang="en-US" altLang="en-US" sz="2000" smtClean="0">
                <a:latin typeface="Arial" panose="020B0604020202020204" pitchFamily="34" charset="0"/>
              </a:rPr>
              <a:t>Case by case resolution of the dispute by the Arbitrators who are not necessarily tied to the law</a:t>
            </a:r>
          </a:p>
          <a:p>
            <a:r>
              <a:rPr lang="en-US" altLang="en-US" sz="2000" smtClean="0">
                <a:latin typeface="Arial" panose="020B0604020202020204" pitchFamily="34" charset="0"/>
              </a:rPr>
              <a:t>Arbitration is typically less costly and faster than traditional litigation</a:t>
            </a:r>
          </a:p>
          <a:p>
            <a:endParaRPr lang="en-US" altLang="en-US" sz="2000" smtClean="0">
              <a:latin typeface="Arial" panose="020B0604020202020204" pitchFamily="34" charset="0"/>
            </a:endParaRPr>
          </a:p>
        </p:txBody>
      </p:sp>
    </p:spTree>
    <p:extLst>
      <p:ext uri="{BB962C8B-B14F-4D97-AF65-F5344CB8AC3E}">
        <p14:creationId xmlns:p14="http://schemas.microsoft.com/office/powerpoint/2010/main" val="22107567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1"/>
          <p:cNvSpPr>
            <a:spLocks noGrp="1"/>
          </p:cNvSpPr>
          <p:nvPr>
            <p:ph idx="1"/>
          </p:nvPr>
        </p:nvSpPr>
        <p:spPr>
          <a:xfrm>
            <a:off x="655638" y="1317044"/>
            <a:ext cx="7772400" cy="5136292"/>
          </a:xfrm>
        </p:spPr>
        <p:txBody>
          <a:bodyPr/>
          <a:lstStyle/>
          <a:p>
            <a:r>
              <a:rPr lang="en-IN" altLang="en-US" sz="2000" dirty="0" smtClean="0">
                <a:latin typeface="Arial" panose="020B0604020202020204" pitchFamily="34" charset="0"/>
              </a:rPr>
              <a:t>1985 - Dhaka: The South Asian States met and decided to establish South Asian Association for Regional Cooperation (SAARC) </a:t>
            </a:r>
          </a:p>
          <a:p>
            <a:r>
              <a:rPr lang="en-IN" altLang="en-US" sz="2000" dirty="0" smtClean="0">
                <a:latin typeface="Arial" panose="020B0604020202020204" pitchFamily="34" charset="0"/>
              </a:rPr>
              <a:t>2004 - Islamabad: The SAARC Council of Ministers decides to establish Conciliation and Arbitration mechanism for the region under the auspices of SAARC. </a:t>
            </a:r>
          </a:p>
          <a:p>
            <a:r>
              <a:rPr lang="en-IN" altLang="en-US" sz="2000" dirty="0" smtClean="0">
                <a:latin typeface="Arial" panose="020B0604020202020204" pitchFamily="34" charset="0"/>
              </a:rPr>
              <a:t>2005 - Dhaka: An agreement for establishment of SAARC Arbitration Council (SARCO) was signed </a:t>
            </a:r>
          </a:p>
          <a:p>
            <a:r>
              <a:rPr lang="en-IN" altLang="en-US" sz="2000" dirty="0" smtClean="0">
                <a:latin typeface="Arial" panose="020B0604020202020204" pitchFamily="34" charset="0"/>
              </a:rPr>
              <a:t>2010: Secretariat established in Islamabad</a:t>
            </a:r>
          </a:p>
          <a:p>
            <a:pPr lvl="1"/>
            <a:r>
              <a:rPr lang="en-IN" altLang="en-US" sz="2000" dirty="0" smtClean="0">
                <a:latin typeface="Arial" panose="020B0604020202020204" pitchFamily="34" charset="0"/>
              </a:rPr>
              <a:t>Headed by a Director General - Thusantha Wijemanna (Sri Lanka) preceded by </a:t>
            </a:r>
            <a:r>
              <a:rPr lang="en-IN" altLang="en-US" sz="2000" dirty="0" err="1" smtClean="0">
                <a:latin typeface="Arial" panose="020B0604020202020204" pitchFamily="34" charset="0"/>
              </a:rPr>
              <a:t>Syed</a:t>
            </a:r>
            <a:r>
              <a:rPr lang="en-IN" altLang="en-US" sz="2000" dirty="0" smtClean="0">
                <a:latin typeface="Arial" panose="020B0604020202020204" pitchFamily="34" charset="0"/>
              </a:rPr>
              <a:t> Sultan Ahmed (Pakistan)</a:t>
            </a:r>
          </a:p>
          <a:p>
            <a:pPr lvl="1"/>
            <a:r>
              <a:rPr lang="en-IN" altLang="en-US" sz="2000" dirty="0" smtClean="0">
                <a:latin typeface="Arial" panose="020B0604020202020204" pitchFamily="34" charset="0"/>
              </a:rPr>
              <a:t>Rules modelled on the UNCIRAL Arbitration Rules</a:t>
            </a:r>
          </a:p>
        </p:txBody>
      </p:sp>
      <p:sp>
        <p:nvSpPr>
          <p:cNvPr id="38915" name="Title 2"/>
          <p:cNvSpPr>
            <a:spLocks noGrp="1"/>
          </p:cNvSpPr>
          <p:nvPr>
            <p:ph type="title"/>
          </p:nvPr>
        </p:nvSpPr>
        <p:spPr>
          <a:xfrm>
            <a:off x="655638" y="332656"/>
            <a:ext cx="7921625" cy="865188"/>
          </a:xfrm>
        </p:spPr>
        <p:txBody>
          <a:bodyPr/>
          <a:lstStyle/>
          <a:p>
            <a:r>
              <a:rPr lang="en-IN" altLang="en-US" dirty="0" smtClean="0">
                <a:latin typeface="Arial" panose="020B0604020202020204" pitchFamily="34" charset="0"/>
              </a:rPr>
              <a:t>Evolution</a:t>
            </a:r>
          </a:p>
        </p:txBody>
      </p:sp>
    </p:spTree>
    <p:extLst>
      <p:ext uri="{BB962C8B-B14F-4D97-AF65-F5344CB8AC3E}">
        <p14:creationId xmlns:p14="http://schemas.microsoft.com/office/powerpoint/2010/main" val="1896519943"/>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08315" y="1844824"/>
            <a:ext cx="8208912" cy="4114800"/>
          </a:xfrm>
        </p:spPr>
        <p:txBody>
          <a:bodyPr/>
          <a:lstStyle/>
          <a:p>
            <a:pPr>
              <a:spcAft>
                <a:spcPct val="100000"/>
              </a:spcAft>
            </a:pPr>
            <a:r>
              <a:rPr lang="en-GB" altLang="en-US" sz="2000" b="1" dirty="0" smtClean="0">
                <a:latin typeface="Arial" panose="020B0604020202020204" pitchFamily="34" charset="0"/>
              </a:rPr>
              <a:t>Parties</a:t>
            </a:r>
          </a:p>
          <a:p>
            <a:pPr marL="354013" lvl="1" indent="93663">
              <a:spcAft>
                <a:spcPts val="0"/>
              </a:spcAft>
            </a:pPr>
            <a:r>
              <a:rPr lang="en-IN" altLang="en-US" sz="2000" dirty="0" smtClean="0">
                <a:latin typeface="Arial" panose="020B0604020202020204" pitchFamily="34" charset="0"/>
              </a:rPr>
              <a:t> Anyone having business in any of the SAARC regional country </a:t>
            </a:r>
          </a:p>
          <a:p>
            <a:pPr marL="625475" lvl="1" indent="-271463">
              <a:spcAft>
                <a:spcPts val="600"/>
              </a:spcAft>
            </a:pPr>
            <a:endParaRPr lang="en-IN" altLang="en-US" sz="800" dirty="0" smtClean="0">
              <a:latin typeface="Arial" panose="020B0604020202020204" pitchFamily="34" charset="0"/>
            </a:endParaRPr>
          </a:p>
          <a:p>
            <a:pPr marL="625475" lvl="1" indent="-271463">
              <a:spcAft>
                <a:spcPts val="0"/>
              </a:spcAft>
            </a:pPr>
            <a:r>
              <a:rPr lang="en-IN" altLang="en-US" sz="2000" dirty="0" smtClean="0">
                <a:latin typeface="Arial" panose="020B0604020202020204" pitchFamily="34" charset="0"/>
              </a:rPr>
              <a:t>Any dispute which is in the nature of trade, commerce or investment and is in the SAARC region ,or a citizen of any SAARC member country is party to such dispute</a:t>
            </a:r>
          </a:p>
          <a:p>
            <a:pPr marL="625475" lvl="1" indent="-271463">
              <a:spcAft>
                <a:spcPts val="600"/>
              </a:spcAft>
            </a:pPr>
            <a:endParaRPr lang="en-IN" altLang="en-US" sz="800" dirty="0" smtClean="0">
              <a:latin typeface="Arial" panose="020B0604020202020204" pitchFamily="34" charset="0"/>
            </a:endParaRPr>
          </a:p>
          <a:p>
            <a:pPr marL="625475" lvl="1" indent="-271463">
              <a:spcAft>
                <a:spcPct val="100000"/>
              </a:spcAft>
            </a:pPr>
            <a:r>
              <a:rPr lang="en-IN" sz="2000" dirty="0"/>
              <a:t>Parties to an agreement having a general arbitration clause executed in a country outside the SAARC region may apply to SARCO for arbitration if both parties agree to hold it at SARCO</a:t>
            </a:r>
            <a:endParaRPr lang="en-IN" altLang="en-US" sz="2000" dirty="0" smtClean="0">
              <a:latin typeface="Arial" panose="020B0604020202020204" pitchFamily="34" charset="0"/>
            </a:endParaRPr>
          </a:p>
          <a:p>
            <a:pPr marL="719138" indent="-365125"/>
            <a:endParaRPr lang="en-IN" dirty="0" smtClean="0"/>
          </a:p>
          <a:p>
            <a:endParaRPr lang="en-IN" dirty="0"/>
          </a:p>
          <a:p>
            <a:endParaRPr lang="en-IN" dirty="0" smtClean="0"/>
          </a:p>
        </p:txBody>
      </p:sp>
      <p:pic>
        <p:nvPicPr>
          <p:cNvPr id="4" name="Picture 4" descr="http://sarco.org.pk/f-im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315" y="476672"/>
            <a:ext cx="8208912"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01429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1619250" y="1700213"/>
          <a:ext cx="5905500" cy="4105277"/>
        </p:xfrm>
        <a:graphic>
          <a:graphicData uri="http://schemas.openxmlformats.org/drawingml/2006/table">
            <a:tbl>
              <a:tblPr firstRow="1" firstCol="1" bandRow="1">
                <a:tableStyleId>{5C22544A-7EE6-4342-B048-85BDC9FD1C3A}</a:tableStyleId>
              </a:tblPr>
              <a:tblGrid>
                <a:gridCol w="3390025"/>
                <a:gridCol w="2515475"/>
              </a:tblGrid>
              <a:tr h="694475">
                <a:tc>
                  <a:txBody>
                    <a:bodyPr/>
                    <a:lstStyle/>
                    <a:p>
                      <a:pPr algn="ctr">
                        <a:lnSpc>
                          <a:spcPct val="107000"/>
                        </a:lnSpc>
                        <a:spcBef>
                          <a:spcPts val="1125"/>
                        </a:spcBef>
                        <a:spcAft>
                          <a:spcPts val="0"/>
                        </a:spcAft>
                      </a:pPr>
                      <a:r>
                        <a:rPr lang="en-IN" sz="2000" b="0" dirty="0">
                          <a:effectLst/>
                          <a:latin typeface="Arial" panose="020B0604020202020204" pitchFamily="34" charset="0"/>
                          <a:cs typeface="Arial" panose="020B0604020202020204" pitchFamily="34" charset="0"/>
                        </a:rPr>
                        <a:t>State</a:t>
                      </a:r>
                      <a:endParaRPr lang="en-IN" sz="20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Bef>
                          <a:spcPts val="1125"/>
                        </a:spcBef>
                        <a:spcAft>
                          <a:spcPts val="0"/>
                        </a:spcAft>
                      </a:pPr>
                      <a:r>
                        <a:rPr lang="en-IN" sz="2000" b="0" dirty="0">
                          <a:effectLst/>
                          <a:latin typeface="Arial" panose="020B0604020202020204" pitchFamily="34" charset="0"/>
                          <a:cs typeface="Arial" panose="020B0604020202020204" pitchFamily="34" charset="0"/>
                        </a:rPr>
                        <a:t>Entry into force</a:t>
                      </a:r>
                      <a:endParaRPr lang="en-IN" sz="20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331143">
                <a:tc>
                  <a:txBody>
                    <a:bodyPr/>
                    <a:lstStyle/>
                    <a:p>
                      <a:pPr algn="ctr">
                        <a:lnSpc>
                          <a:spcPct val="107000"/>
                        </a:lnSpc>
                        <a:spcAft>
                          <a:spcPts val="0"/>
                        </a:spcAft>
                      </a:pPr>
                      <a:r>
                        <a:rPr lang="en-IN" sz="2000" b="0" dirty="0">
                          <a:effectLst/>
                          <a:latin typeface="Arial" panose="020B0604020202020204" pitchFamily="34" charset="0"/>
                          <a:cs typeface="Arial" panose="020B0604020202020204" pitchFamily="34" charset="0"/>
                        </a:rPr>
                        <a:t>Afghanistan</a:t>
                      </a:r>
                      <a:endParaRPr lang="en-IN" sz="20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n-IN" sz="2000" b="0" dirty="0">
                          <a:effectLst/>
                          <a:latin typeface="Arial" panose="020B0604020202020204" pitchFamily="34" charset="0"/>
                          <a:cs typeface="Arial" panose="020B0604020202020204" pitchFamily="34" charset="0"/>
                        </a:rPr>
                        <a:t>28/02/2005</a:t>
                      </a:r>
                      <a:endParaRPr lang="en-IN" sz="20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331143">
                <a:tc>
                  <a:txBody>
                    <a:bodyPr/>
                    <a:lstStyle/>
                    <a:p>
                      <a:pPr algn="ctr">
                        <a:lnSpc>
                          <a:spcPct val="107000"/>
                        </a:lnSpc>
                        <a:spcAft>
                          <a:spcPts val="0"/>
                        </a:spcAft>
                      </a:pPr>
                      <a:r>
                        <a:rPr lang="en-IN" sz="2000" b="0" dirty="0">
                          <a:effectLst/>
                          <a:latin typeface="Arial" panose="020B0604020202020204" pitchFamily="34" charset="0"/>
                          <a:cs typeface="Arial" panose="020B0604020202020204" pitchFamily="34" charset="0"/>
                        </a:rPr>
                        <a:t>Bangladesh</a:t>
                      </a:r>
                      <a:endParaRPr lang="en-IN" sz="20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n-IN" sz="2000" b="0" dirty="0">
                          <a:effectLst/>
                          <a:latin typeface="Arial" panose="020B0604020202020204" pitchFamily="34" charset="0"/>
                          <a:cs typeface="Arial" panose="020B0604020202020204" pitchFamily="34" charset="0"/>
                        </a:rPr>
                        <a:t>04/08/1992</a:t>
                      </a:r>
                      <a:endParaRPr lang="en-IN" sz="20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331143">
                <a:tc>
                  <a:txBody>
                    <a:bodyPr/>
                    <a:lstStyle/>
                    <a:p>
                      <a:pPr algn="ctr">
                        <a:lnSpc>
                          <a:spcPct val="107000"/>
                        </a:lnSpc>
                        <a:spcAft>
                          <a:spcPts val="0"/>
                        </a:spcAft>
                      </a:pPr>
                      <a:r>
                        <a:rPr lang="en-IN" sz="2000" b="0" dirty="0">
                          <a:effectLst/>
                          <a:latin typeface="Arial" panose="020B0604020202020204" pitchFamily="34" charset="0"/>
                          <a:cs typeface="Arial" panose="020B0604020202020204" pitchFamily="34" charset="0"/>
                        </a:rPr>
                        <a:t>Bhutan</a:t>
                      </a:r>
                      <a:endParaRPr lang="en-IN" sz="20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n-IN" sz="2000" b="0" dirty="0">
                          <a:effectLst/>
                          <a:latin typeface="Arial" panose="020B0604020202020204" pitchFamily="34" charset="0"/>
                          <a:cs typeface="Arial" panose="020B0604020202020204" pitchFamily="34" charset="0"/>
                        </a:rPr>
                        <a:t>24/12/2014</a:t>
                      </a:r>
                      <a:endParaRPr lang="en-IN" sz="20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331143">
                <a:tc>
                  <a:txBody>
                    <a:bodyPr/>
                    <a:lstStyle/>
                    <a:p>
                      <a:pPr algn="ctr">
                        <a:lnSpc>
                          <a:spcPct val="107000"/>
                        </a:lnSpc>
                        <a:spcAft>
                          <a:spcPts val="800"/>
                        </a:spcAft>
                      </a:pPr>
                      <a:r>
                        <a:rPr lang="en-IN" sz="2000" b="0" dirty="0">
                          <a:effectLst/>
                          <a:latin typeface="Arial" panose="020B0604020202020204" pitchFamily="34" charset="0"/>
                          <a:cs typeface="Arial" panose="020B0604020202020204" pitchFamily="34" charset="0"/>
                        </a:rPr>
                        <a:t>India</a:t>
                      </a:r>
                      <a:endParaRPr lang="en-IN" sz="20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800"/>
                        </a:spcAft>
                      </a:pPr>
                      <a:r>
                        <a:rPr lang="en-IN" sz="2000" b="0" dirty="0">
                          <a:effectLst/>
                          <a:latin typeface="Arial" panose="020B0604020202020204" pitchFamily="34" charset="0"/>
                          <a:cs typeface="Arial" panose="020B0604020202020204" pitchFamily="34" charset="0"/>
                        </a:rPr>
                        <a:t>11/10/1960</a:t>
                      </a:r>
                      <a:endParaRPr lang="en-IN" sz="20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331143">
                <a:tc>
                  <a:txBody>
                    <a:bodyPr/>
                    <a:lstStyle/>
                    <a:p>
                      <a:pPr algn="ctr">
                        <a:lnSpc>
                          <a:spcPct val="107000"/>
                        </a:lnSpc>
                        <a:spcAft>
                          <a:spcPts val="800"/>
                        </a:spcAft>
                      </a:pPr>
                      <a:r>
                        <a:rPr lang="en-IN" sz="2000" b="0" dirty="0">
                          <a:effectLst/>
                          <a:latin typeface="Arial" panose="020B0604020202020204" pitchFamily="34" charset="0"/>
                          <a:cs typeface="Arial" panose="020B0604020202020204" pitchFamily="34" charset="0"/>
                        </a:rPr>
                        <a:t>Nepal</a:t>
                      </a:r>
                      <a:endParaRPr lang="en-IN" sz="20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800"/>
                        </a:spcAft>
                      </a:pPr>
                      <a:r>
                        <a:rPr lang="en-IN" sz="2000" b="0" dirty="0">
                          <a:effectLst/>
                          <a:latin typeface="Arial" panose="020B0604020202020204" pitchFamily="34" charset="0"/>
                          <a:cs typeface="Arial" panose="020B0604020202020204" pitchFamily="34" charset="0"/>
                        </a:rPr>
                        <a:t>02/06/1998</a:t>
                      </a:r>
                      <a:endParaRPr lang="en-IN" sz="20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331143">
                <a:tc>
                  <a:txBody>
                    <a:bodyPr/>
                    <a:lstStyle/>
                    <a:p>
                      <a:pPr algn="ctr">
                        <a:lnSpc>
                          <a:spcPct val="107000"/>
                        </a:lnSpc>
                        <a:spcAft>
                          <a:spcPts val="800"/>
                        </a:spcAft>
                      </a:pPr>
                      <a:r>
                        <a:rPr lang="en-IN" sz="2000" b="0" dirty="0">
                          <a:effectLst/>
                          <a:latin typeface="Arial" panose="020B0604020202020204" pitchFamily="34" charset="0"/>
                          <a:cs typeface="Arial" panose="020B0604020202020204" pitchFamily="34" charset="0"/>
                        </a:rPr>
                        <a:t>Pakistan</a:t>
                      </a:r>
                      <a:endParaRPr lang="en-IN" sz="20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800"/>
                        </a:spcAft>
                      </a:pPr>
                      <a:r>
                        <a:rPr lang="en-IN" sz="2000" b="0" dirty="0">
                          <a:effectLst/>
                          <a:latin typeface="Arial" panose="020B0604020202020204" pitchFamily="34" charset="0"/>
                          <a:cs typeface="Arial" panose="020B0604020202020204" pitchFamily="34" charset="0"/>
                        </a:rPr>
                        <a:t>12/10/2005</a:t>
                      </a:r>
                      <a:endParaRPr lang="en-IN" sz="20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331143">
                <a:tc>
                  <a:txBody>
                    <a:bodyPr/>
                    <a:lstStyle/>
                    <a:p>
                      <a:pPr algn="ctr">
                        <a:lnSpc>
                          <a:spcPct val="107000"/>
                        </a:lnSpc>
                        <a:spcAft>
                          <a:spcPts val="800"/>
                        </a:spcAft>
                      </a:pPr>
                      <a:r>
                        <a:rPr lang="en-IN" sz="2000" b="0" dirty="0">
                          <a:effectLst/>
                          <a:latin typeface="Arial" panose="020B0604020202020204" pitchFamily="34" charset="0"/>
                          <a:cs typeface="Arial" panose="020B0604020202020204" pitchFamily="34" charset="0"/>
                        </a:rPr>
                        <a:t>Sri Lanka</a:t>
                      </a:r>
                      <a:endParaRPr lang="en-IN" sz="20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800"/>
                        </a:spcAft>
                      </a:pPr>
                      <a:r>
                        <a:rPr lang="en-IN" sz="2000" b="0" dirty="0">
                          <a:effectLst/>
                          <a:latin typeface="Arial" panose="020B0604020202020204" pitchFamily="34" charset="0"/>
                          <a:cs typeface="Arial" panose="020B0604020202020204" pitchFamily="34" charset="0"/>
                        </a:rPr>
                        <a:t>08/07/1962</a:t>
                      </a:r>
                      <a:endParaRPr lang="en-IN" sz="20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331143">
                <a:tc>
                  <a:txBody>
                    <a:bodyPr/>
                    <a:lstStyle/>
                    <a:p>
                      <a:pPr algn="ctr">
                        <a:lnSpc>
                          <a:spcPct val="107000"/>
                        </a:lnSpc>
                        <a:spcAft>
                          <a:spcPts val="800"/>
                        </a:spcAft>
                      </a:pPr>
                      <a:r>
                        <a:rPr lang="en-IN" sz="2000" b="0" dirty="0">
                          <a:effectLst/>
                          <a:latin typeface="Arial" panose="020B0604020202020204" pitchFamily="34" charset="0"/>
                          <a:cs typeface="Arial" panose="020B0604020202020204" pitchFamily="34" charset="0"/>
                        </a:rPr>
                        <a:t>Maldives </a:t>
                      </a:r>
                      <a:endParaRPr lang="en-IN" sz="20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marL="342900" lvl="0" indent="-342900" algn="ctr">
                        <a:lnSpc>
                          <a:spcPct val="107000"/>
                        </a:lnSpc>
                        <a:spcAft>
                          <a:spcPts val="800"/>
                        </a:spcAft>
                        <a:buFont typeface="Verdana" panose="020B0604030504040204" pitchFamily="34" charset="0"/>
                        <a:buChar char="-"/>
                      </a:pPr>
                      <a:r>
                        <a:rPr lang="en-IN" sz="2000" b="0" dirty="0">
                          <a:effectLst/>
                          <a:latin typeface="Arial" panose="020B0604020202020204" pitchFamily="34" charset="0"/>
                          <a:cs typeface="Arial" panose="020B0604020202020204" pitchFamily="34" charset="0"/>
                        </a:rPr>
                        <a:t> </a:t>
                      </a:r>
                      <a:endParaRPr lang="en-IN" sz="20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761658">
                <a:tc gridSpan="2">
                  <a:txBody>
                    <a:bodyPr/>
                    <a:lstStyle/>
                    <a:p>
                      <a:pPr algn="l">
                        <a:lnSpc>
                          <a:spcPct val="107000"/>
                        </a:lnSpc>
                        <a:spcAft>
                          <a:spcPts val="800"/>
                        </a:spcAft>
                      </a:pPr>
                      <a:r>
                        <a:rPr lang="en-IN" sz="2000" b="0" dirty="0">
                          <a:effectLst/>
                          <a:latin typeface="Arial" panose="020B0604020202020204" pitchFamily="34" charset="0"/>
                          <a:cs typeface="Arial" panose="020B0604020202020204" pitchFamily="34" charset="0"/>
                        </a:rPr>
                        <a:t> </a:t>
                      </a:r>
                      <a:endParaRPr lang="en-IN" sz="2000" b="0" dirty="0">
                        <a:effectLst/>
                        <a:latin typeface="Arial" panose="020B0604020202020204" pitchFamily="34" charset="0"/>
                        <a:ea typeface="Calibri" panose="020F0502020204030204" pitchFamily="34" charset="0"/>
                        <a:cs typeface="Arial" panose="020B0604020202020204" pitchFamily="34" charset="0"/>
                      </a:endParaRPr>
                    </a:p>
                    <a:p>
                      <a:pPr algn="l">
                        <a:lnSpc>
                          <a:spcPct val="107000"/>
                        </a:lnSpc>
                        <a:spcAft>
                          <a:spcPts val="800"/>
                        </a:spcAft>
                      </a:pPr>
                      <a:r>
                        <a:rPr lang="en-IN" sz="2000" b="0" dirty="0">
                          <a:effectLst/>
                          <a:latin typeface="Arial" panose="020B0604020202020204" pitchFamily="34" charset="0"/>
                          <a:cs typeface="Arial" panose="020B0604020202020204" pitchFamily="34" charset="0"/>
                        </a:rPr>
                        <a:t> </a:t>
                      </a:r>
                      <a:endParaRPr lang="en-IN" sz="20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hMerge="1">
                  <a:txBody>
                    <a:bodyPr/>
                    <a:lstStyle/>
                    <a:p>
                      <a:pPr algn="l">
                        <a:lnSpc>
                          <a:spcPct val="107000"/>
                        </a:lnSpc>
                        <a:spcAft>
                          <a:spcPts val="800"/>
                        </a:spcAft>
                      </a:pPr>
                      <a:endParaRPr lang="en-IN" sz="20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bl>
          </a:graphicData>
        </a:graphic>
      </p:graphicFrame>
      <p:sp>
        <p:nvSpPr>
          <p:cNvPr id="42020" name="Title 2"/>
          <p:cNvSpPr>
            <a:spLocks noGrp="1"/>
          </p:cNvSpPr>
          <p:nvPr>
            <p:ph type="title"/>
          </p:nvPr>
        </p:nvSpPr>
        <p:spPr/>
        <p:txBody>
          <a:bodyPr/>
          <a:lstStyle/>
          <a:p>
            <a:pPr algn="ctr"/>
            <a:r>
              <a:rPr lang="en-IN" altLang="en-US" smtClean="0">
                <a:latin typeface="Arial" panose="020B0604020202020204" pitchFamily="34" charset="0"/>
              </a:rPr>
              <a:t>SAARC and the New York Convention</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1"/>
          <p:cNvSpPr>
            <a:spLocks noGrp="1"/>
          </p:cNvSpPr>
          <p:nvPr>
            <p:ph idx="1"/>
          </p:nvPr>
        </p:nvSpPr>
        <p:spPr>
          <a:xfrm>
            <a:off x="468313" y="2060575"/>
            <a:ext cx="7772400" cy="4114800"/>
          </a:xfrm>
        </p:spPr>
        <p:txBody>
          <a:bodyPr/>
          <a:lstStyle/>
          <a:p>
            <a:pPr indent="-93663"/>
            <a:r>
              <a:rPr lang="en-IN" altLang="en-US" sz="2000" dirty="0" smtClean="0">
                <a:latin typeface="Arial" panose="020B0604020202020204" pitchFamily="34" charset="0"/>
              </a:rPr>
              <a:t> ASEAN - &gt;20 %</a:t>
            </a:r>
          </a:p>
          <a:p>
            <a:pPr indent="-93663"/>
            <a:r>
              <a:rPr lang="en-IN" altLang="en-US" sz="2000" dirty="0" smtClean="0">
                <a:latin typeface="Arial" panose="020B0604020202020204" pitchFamily="34" charset="0"/>
              </a:rPr>
              <a:t> NAFTA - &gt;50 %</a:t>
            </a:r>
          </a:p>
          <a:p>
            <a:pPr indent="-93663"/>
            <a:r>
              <a:rPr lang="en-IN" altLang="en-US" sz="2000" dirty="0" smtClean="0">
                <a:latin typeface="Arial" panose="020B0604020202020204" pitchFamily="34" charset="0"/>
              </a:rPr>
              <a:t> SAARC  - &lt;5 %</a:t>
            </a:r>
          </a:p>
          <a:p>
            <a:pPr indent="-93663"/>
            <a:r>
              <a:rPr lang="en-IN" altLang="en-US" sz="2000" dirty="0" smtClean="0">
                <a:latin typeface="Arial" panose="020B0604020202020204" pitchFamily="34" charset="0"/>
              </a:rPr>
              <a:t> SAARC on track to establishing a South Asian Economic Union</a:t>
            </a:r>
          </a:p>
          <a:p>
            <a:pPr lvl="1" indent="-93663"/>
            <a:r>
              <a:rPr lang="en-IN" altLang="en-US" sz="2000" dirty="0" smtClean="0">
                <a:latin typeface="Arial" panose="020B0604020202020204" pitchFamily="34" charset="0"/>
              </a:rPr>
              <a:t> Envisages free trade area in both goods and services</a:t>
            </a:r>
          </a:p>
        </p:txBody>
      </p:sp>
      <p:sp>
        <p:nvSpPr>
          <p:cNvPr id="40963" name="Title 2"/>
          <p:cNvSpPr>
            <a:spLocks noGrp="1"/>
          </p:cNvSpPr>
          <p:nvPr>
            <p:ph type="title"/>
          </p:nvPr>
        </p:nvSpPr>
        <p:spPr>
          <a:xfrm>
            <a:off x="684213" y="692150"/>
            <a:ext cx="7772400" cy="865188"/>
          </a:xfrm>
        </p:spPr>
        <p:txBody>
          <a:bodyPr/>
          <a:lstStyle/>
          <a:p>
            <a:r>
              <a:rPr lang="en-IN" altLang="en-US" dirty="0" smtClean="0">
                <a:latin typeface="Arial" panose="020B0604020202020204" pitchFamily="34" charset="0"/>
              </a:rPr>
              <a:t>Percentage of intra-regional trade vis-à-vis trade by the region with the rest of the world</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4"/>
          <p:cNvSpPr>
            <a:spLocks noGrp="1"/>
          </p:cNvSpPr>
          <p:nvPr>
            <p:ph idx="1"/>
          </p:nvPr>
        </p:nvSpPr>
        <p:spPr>
          <a:xfrm>
            <a:off x="611560" y="1052736"/>
            <a:ext cx="7993063" cy="5545112"/>
          </a:xfrm>
        </p:spPr>
        <p:txBody>
          <a:bodyPr/>
          <a:lstStyle/>
          <a:p>
            <a:pPr>
              <a:buFont typeface="Wingdings" panose="05000000000000000000" pitchFamily="2" charset="2"/>
              <a:buNone/>
              <a:defRPr/>
            </a:pPr>
            <a:endParaRPr lang="en-US" sz="800" dirty="0" smtClean="0"/>
          </a:p>
          <a:p>
            <a:pPr marL="9525" indent="0" eaLnBrk="1" hangingPunct="1">
              <a:lnSpc>
                <a:spcPct val="90000"/>
              </a:lnSpc>
              <a:buNone/>
              <a:defRPr/>
            </a:pPr>
            <a:r>
              <a:rPr lang="en-US" sz="2000" b="1" dirty="0" smtClean="0"/>
              <a:t>INDIA</a:t>
            </a:r>
          </a:p>
          <a:p>
            <a:pPr marL="295275" indent="-285750" eaLnBrk="1" hangingPunct="1">
              <a:lnSpc>
                <a:spcPct val="90000"/>
              </a:lnSpc>
              <a:defRPr/>
            </a:pPr>
            <a:r>
              <a:rPr lang="en-US" sz="2000" dirty="0" smtClean="0"/>
              <a:t>74% of contracts had an arbitration clause</a:t>
            </a:r>
          </a:p>
          <a:p>
            <a:pPr lvl="1" indent="-252413" eaLnBrk="1" hangingPunct="1">
              <a:lnSpc>
                <a:spcPct val="90000"/>
              </a:lnSpc>
              <a:defRPr/>
            </a:pPr>
            <a:r>
              <a:rPr lang="en-US" sz="1800" dirty="0" smtClean="0"/>
              <a:t>Ernest &amp; Young study </a:t>
            </a:r>
            <a:r>
              <a:rPr lang="en-US" sz="1800" i="1" dirty="0" smtClean="0"/>
              <a:t>Changing Face of Arbitration in India (2011)</a:t>
            </a:r>
          </a:p>
          <a:p>
            <a:pPr indent="-252413" eaLnBrk="1" hangingPunct="1">
              <a:lnSpc>
                <a:spcPct val="90000"/>
              </a:lnSpc>
              <a:defRPr/>
            </a:pPr>
            <a:r>
              <a:rPr lang="en-US" sz="2000" dirty="0" smtClean="0"/>
              <a:t>91% of the companies surveyed included preferred arbitration (not litigation) for resolution of future disputes</a:t>
            </a:r>
          </a:p>
          <a:p>
            <a:pPr lvl="1" indent="-252413" eaLnBrk="1" hangingPunct="1">
              <a:lnSpc>
                <a:spcPct val="90000"/>
              </a:lnSpc>
              <a:defRPr/>
            </a:pPr>
            <a:r>
              <a:rPr lang="en-US" sz="1800" dirty="0" smtClean="0"/>
              <a:t>PriceWaterhouseCoopers ,</a:t>
            </a:r>
            <a:r>
              <a:rPr lang="en-US" sz="1800" i="1" dirty="0" smtClean="0"/>
              <a:t>Corporate Attitudes &amp; Practices towards Arbitration in India</a:t>
            </a:r>
            <a:r>
              <a:rPr lang="en-US" sz="1800" dirty="0" smtClean="0"/>
              <a:t> 2013</a:t>
            </a:r>
          </a:p>
          <a:p>
            <a:pPr lvl="1" indent="-252413" eaLnBrk="1" hangingPunct="1">
              <a:lnSpc>
                <a:spcPct val="90000"/>
              </a:lnSpc>
              <a:defRPr/>
            </a:pPr>
            <a:endParaRPr lang="en-US" sz="800" dirty="0" smtClean="0"/>
          </a:p>
          <a:p>
            <a:pPr marL="9525" indent="0">
              <a:lnSpc>
                <a:spcPct val="90000"/>
              </a:lnSpc>
              <a:buNone/>
              <a:defRPr/>
            </a:pPr>
            <a:r>
              <a:rPr lang="en-US" b="1" dirty="0" smtClean="0"/>
              <a:t>INTERNATIONAL</a:t>
            </a:r>
            <a:endParaRPr lang="en-US" b="1" dirty="0"/>
          </a:p>
          <a:p>
            <a:pPr marL="295275" indent="-285750">
              <a:lnSpc>
                <a:spcPct val="90000"/>
              </a:lnSpc>
              <a:defRPr/>
            </a:pPr>
            <a:r>
              <a:rPr lang="en-US" sz="2000" dirty="0" smtClean="0"/>
              <a:t>88% of multinational corporations prefer international arbitration</a:t>
            </a:r>
          </a:p>
          <a:p>
            <a:pPr marL="295275" indent="-285750">
              <a:lnSpc>
                <a:spcPct val="90000"/>
              </a:lnSpc>
              <a:defRPr/>
            </a:pPr>
            <a:r>
              <a:rPr lang="en-US" sz="2000" dirty="0" smtClean="0"/>
              <a:t>86% of participating corporate counsel said that they were satisfied with international arbitration</a:t>
            </a:r>
          </a:p>
          <a:p>
            <a:pPr lvl="1">
              <a:lnSpc>
                <a:spcPct val="90000"/>
              </a:lnSpc>
              <a:defRPr/>
            </a:pPr>
            <a:r>
              <a:rPr lang="en-US" sz="1800" dirty="0" smtClean="0"/>
              <a:t>PriceWaterhouseCoopers - School of International Arbitration, Queen Mary, University of London study  titled </a:t>
            </a:r>
            <a:r>
              <a:rPr lang="en-US" sz="1800" i="1" dirty="0" smtClean="0"/>
              <a:t>International Arbitration: Corporate Attitudes and Practices 2008</a:t>
            </a:r>
          </a:p>
          <a:p>
            <a:pPr lvl="1" indent="-373063" eaLnBrk="1" hangingPunct="1">
              <a:lnSpc>
                <a:spcPct val="90000"/>
              </a:lnSpc>
              <a:defRPr/>
            </a:pPr>
            <a:endParaRPr lang="en-US" sz="2000" i="1" dirty="0" smtClean="0"/>
          </a:p>
          <a:p>
            <a:pPr marL="295275" indent="-285750">
              <a:lnSpc>
                <a:spcPct val="90000"/>
              </a:lnSpc>
              <a:defRPr/>
            </a:pPr>
            <a:endParaRPr lang="en-US" i="1" dirty="0" smtClean="0"/>
          </a:p>
          <a:p>
            <a:pPr marL="284163" indent="-284163" algn="ctr">
              <a:buFont typeface="Wingdings" panose="05000000000000000000" pitchFamily="2" charset="2"/>
              <a:buNone/>
              <a:defRPr/>
            </a:pPr>
            <a:endParaRPr lang="en-GB" sz="3200" b="1" dirty="0" smtClean="0"/>
          </a:p>
          <a:p>
            <a:pPr algn="ctr">
              <a:buFont typeface="Wingdings" panose="05000000000000000000" pitchFamily="2" charset="2"/>
              <a:buNone/>
              <a:defRPr/>
            </a:pPr>
            <a:endParaRPr lang="en-GB" sz="3200" i="1" dirty="0" smtClean="0"/>
          </a:p>
          <a:p>
            <a:pPr algn="ctr">
              <a:lnSpc>
                <a:spcPct val="80000"/>
              </a:lnSpc>
              <a:buFont typeface="Wingdings" panose="05000000000000000000" pitchFamily="2" charset="2"/>
              <a:buNone/>
              <a:defRPr/>
            </a:pPr>
            <a:r>
              <a:rPr lang="en-GB" sz="2800" dirty="0" smtClean="0"/>
              <a:t> </a:t>
            </a:r>
          </a:p>
        </p:txBody>
      </p:sp>
      <p:sp>
        <p:nvSpPr>
          <p:cNvPr id="3" name="Title 1"/>
          <p:cNvSpPr txBox="1">
            <a:spLocks/>
          </p:cNvSpPr>
          <p:nvPr/>
        </p:nvSpPr>
        <p:spPr bwMode="auto">
          <a:xfrm>
            <a:off x="611560" y="332656"/>
            <a:ext cx="7848600" cy="863600"/>
          </a:xfrm>
          <a:prstGeom prst="rect">
            <a:avLst/>
          </a:prstGeom>
          <a:noFill/>
          <a:ln w="9525">
            <a:noFill/>
            <a:miter lim="800000"/>
            <a:headEnd/>
            <a:tailEnd/>
          </a:ln>
        </p:spPr>
        <p:txBody>
          <a:bodyPr anchor="ctr"/>
          <a:lstStyle/>
          <a:p>
            <a:pPr>
              <a:defRPr/>
            </a:pPr>
            <a:r>
              <a:rPr lang="en-US" b="1" kern="0" dirty="0">
                <a:solidFill>
                  <a:srgbClr val="656A6F"/>
                </a:solidFill>
                <a:latin typeface="Arial" charset="0"/>
                <a:ea typeface="+mj-ea"/>
                <a:cs typeface="+mj-cs"/>
              </a:rPr>
              <a:t>Arbitration : The First </a:t>
            </a:r>
            <a:r>
              <a:rPr lang="en-US" b="1" kern="0" dirty="0" smtClean="0">
                <a:solidFill>
                  <a:srgbClr val="656A6F"/>
                </a:solidFill>
                <a:latin typeface="Arial" charset="0"/>
                <a:ea typeface="+mj-ea"/>
                <a:cs typeface="+mj-cs"/>
              </a:rPr>
              <a:t>Choice?</a:t>
            </a:r>
            <a:endParaRPr lang="en-GB" b="1" kern="0" dirty="0">
              <a:solidFill>
                <a:srgbClr val="656A6F"/>
              </a:solidFill>
              <a:latin typeface="Arial" charset="0"/>
              <a:ea typeface="+mj-ea"/>
              <a:cs typeface="+mj-cs"/>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2"/>
          <p:cNvSpPr>
            <a:spLocks noGrp="1"/>
          </p:cNvSpPr>
          <p:nvPr>
            <p:ph type="title"/>
          </p:nvPr>
        </p:nvSpPr>
        <p:spPr>
          <a:xfrm>
            <a:off x="684213" y="620713"/>
            <a:ext cx="7772400" cy="1368425"/>
          </a:xfrm>
        </p:spPr>
        <p:txBody>
          <a:bodyPr/>
          <a:lstStyle/>
          <a:p>
            <a:pPr algn="ctr"/>
            <a:r>
              <a:rPr lang="en-US" altLang="en-US" smtClean="0">
                <a:latin typeface="Arial" panose="020B0604020202020204" pitchFamily="34" charset="0"/>
              </a:rPr>
              <a:t/>
            </a:r>
            <a:br>
              <a:rPr lang="en-US" altLang="en-US" smtClean="0">
                <a:latin typeface="Arial" panose="020B0604020202020204" pitchFamily="34" charset="0"/>
              </a:rPr>
            </a:br>
            <a:r>
              <a:rPr lang="en-US" altLang="en-US" smtClean="0">
                <a:latin typeface="Arial" panose="020B0604020202020204" pitchFamily="34" charset="0"/>
              </a:rPr>
              <a:t/>
            </a:r>
            <a:br>
              <a:rPr lang="en-US" altLang="en-US" smtClean="0">
                <a:latin typeface="Arial" panose="020B0604020202020204" pitchFamily="34" charset="0"/>
              </a:rPr>
            </a:br>
            <a:r>
              <a:rPr lang="en-US" altLang="en-US" smtClean="0">
                <a:latin typeface="Arial" panose="020B0604020202020204" pitchFamily="34" charset="0"/>
              </a:rPr>
              <a:t/>
            </a:r>
            <a:br>
              <a:rPr lang="en-US" altLang="en-US" smtClean="0">
                <a:latin typeface="Arial" panose="020B0604020202020204" pitchFamily="34" charset="0"/>
              </a:rPr>
            </a:br>
            <a:r>
              <a:rPr lang="en-US" altLang="en-US" smtClean="0">
                <a:latin typeface="Arial" panose="020B0604020202020204" pitchFamily="34" charset="0"/>
              </a:rPr>
              <a:t/>
            </a:r>
            <a:br>
              <a:rPr lang="en-US" altLang="en-US" smtClean="0">
                <a:latin typeface="Arial" panose="020B0604020202020204" pitchFamily="34" charset="0"/>
              </a:rPr>
            </a:br>
            <a:endParaRPr lang="en-US" altLang="en-US" b="0" i="1" smtClean="0">
              <a:latin typeface="Arial" panose="020B0604020202020204" pitchFamily="34" charset="0"/>
            </a:endParaRPr>
          </a:p>
        </p:txBody>
      </p:sp>
      <p:pic>
        <p:nvPicPr>
          <p:cNvPr id="14339"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187450" y="1557338"/>
            <a:ext cx="6727825" cy="4114800"/>
          </a:xfrm>
          <a:ln>
            <a:solidFill>
              <a:schemeClr val="tx1"/>
            </a:solidFill>
            <a:miter lim="800000"/>
            <a:headEnd/>
            <a:tailEnd/>
          </a:ln>
        </p:spPr>
      </p:pic>
    </p:spTree>
    <p:extLst>
      <p:ext uri="{BB962C8B-B14F-4D97-AF65-F5344CB8AC3E}">
        <p14:creationId xmlns:p14="http://schemas.microsoft.com/office/powerpoint/2010/main" val="4184797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2"/>
          <p:cNvSpPr>
            <a:spLocks noGrp="1"/>
          </p:cNvSpPr>
          <p:nvPr>
            <p:ph type="title"/>
          </p:nvPr>
        </p:nvSpPr>
        <p:spPr>
          <a:xfrm>
            <a:off x="683568" y="547687"/>
            <a:ext cx="7772400" cy="865188"/>
          </a:xfrm>
        </p:spPr>
        <p:txBody>
          <a:bodyPr/>
          <a:lstStyle/>
          <a:p>
            <a:r>
              <a:rPr lang="en-US" altLang="en-US" dirty="0" smtClean="0">
                <a:latin typeface="Arial" panose="020B0604020202020204" pitchFamily="34" charset="0"/>
                <a:cs typeface="Arial" panose="020B0604020202020204" pitchFamily="34" charset="0"/>
              </a:rPr>
              <a:t/>
            </a:r>
            <a:br>
              <a:rPr lang="en-US" altLang="en-US"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Arbitration in India: Reality Check </a:t>
            </a:r>
            <a:br>
              <a:rPr lang="en-US" altLang="en-US" dirty="0" smtClean="0">
                <a:latin typeface="Arial" panose="020B0604020202020204" pitchFamily="34" charset="0"/>
                <a:cs typeface="Arial" panose="020B0604020202020204" pitchFamily="34" charset="0"/>
              </a:rPr>
            </a:br>
            <a:endParaRPr lang="en-US" altLang="en-US" dirty="0" smtClean="0">
              <a:latin typeface="Arial" panose="020B0604020202020204" pitchFamily="34" charset="0"/>
            </a:endParaRPr>
          </a:p>
        </p:txBody>
      </p:sp>
      <p:sp>
        <p:nvSpPr>
          <p:cNvPr id="15363" name="Content Placeholder 3"/>
          <p:cNvSpPr>
            <a:spLocks noGrp="1"/>
          </p:cNvSpPr>
          <p:nvPr>
            <p:ph idx="1"/>
          </p:nvPr>
        </p:nvSpPr>
        <p:spPr>
          <a:xfrm>
            <a:off x="611188" y="1412875"/>
            <a:ext cx="7772400" cy="4114800"/>
          </a:xfrm>
        </p:spPr>
        <p:txBody>
          <a:bodyPr/>
          <a:lstStyle/>
          <a:p>
            <a:r>
              <a:rPr lang="en-US" altLang="en-US" sz="2000" dirty="0" smtClean="0">
                <a:latin typeface="Arial" panose="020B0604020202020204" pitchFamily="34" charset="0"/>
              </a:rPr>
              <a:t>Anecdotal evidence seems to suggest that in excess of 90% of arbitrations in India are ad-hoc </a:t>
            </a:r>
          </a:p>
          <a:p>
            <a:r>
              <a:rPr lang="en-US" altLang="en-US" sz="2000" dirty="0" smtClean="0">
                <a:latin typeface="Arial" panose="020B0604020202020204" pitchFamily="34" charset="0"/>
              </a:rPr>
              <a:t>“ the way in which the proceedings under the Act are conducted and without an exception challenged in courts has made lawyers laugh and legal philosophers weep........" </a:t>
            </a:r>
          </a:p>
          <a:p>
            <a:pPr>
              <a:buFont typeface="Wingdings" panose="05000000000000000000" pitchFamily="2" charset="2"/>
              <a:buNone/>
            </a:pPr>
            <a:r>
              <a:rPr lang="en-US" altLang="en-US" dirty="0" smtClean="0">
                <a:latin typeface="Arial" panose="020B0604020202020204" pitchFamily="34" charset="0"/>
              </a:rPr>
              <a:t>		                     </a:t>
            </a:r>
            <a:r>
              <a:rPr lang="en-US" altLang="en-US" sz="2000" i="1" dirty="0" smtClean="0">
                <a:latin typeface="Arial" panose="020B0604020202020204" pitchFamily="34" charset="0"/>
              </a:rPr>
              <a:t>Guru Nanak Foundation v Rattan Singh &amp; Sons </a:t>
            </a:r>
            <a:r>
              <a:rPr lang="en-US" altLang="en-US" sz="2000" dirty="0" smtClean="0">
                <a:latin typeface="Arial" panose="020B0604020202020204" pitchFamily="34" charset="0"/>
              </a:rPr>
              <a:t>		                                                 (AIR 1981 SC 2975)</a:t>
            </a:r>
          </a:p>
          <a:p>
            <a:endParaRPr lang="en-GB" altLang="en-US" dirty="0" smtClean="0">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2"/>
          <p:cNvSpPr>
            <a:spLocks noGrp="1"/>
          </p:cNvSpPr>
          <p:nvPr>
            <p:ph type="title"/>
          </p:nvPr>
        </p:nvSpPr>
        <p:spPr>
          <a:xfrm>
            <a:off x="683568" y="620688"/>
            <a:ext cx="7772400" cy="865188"/>
          </a:xfrm>
        </p:spPr>
        <p:txBody>
          <a:bodyPr/>
          <a:lstStyle/>
          <a:p>
            <a:r>
              <a:rPr lang="en-US" altLang="en-US" dirty="0" smtClean="0">
                <a:latin typeface="Arial" panose="020B0604020202020204" pitchFamily="34" charset="0"/>
                <a:cs typeface="Arial" panose="020B0604020202020204" pitchFamily="34" charset="0"/>
              </a:rPr>
              <a:t>Arbitration in India: Reality Check</a:t>
            </a:r>
            <a:endParaRPr lang="en-US" altLang="en-US" dirty="0" smtClean="0">
              <a:latin typeface="Arial" panose="020B0604020202020204" pitchFamily="34" charset="0"/>
            </a:endParaRPr>
          </a:p>
        </p:txBody>
      </p:sp>
      <p:sp>
        <p:nvSpPr>
          <p:cNvPr id="23555" name="Content Placeholder 3"/>
          <p:cNvSpPr>
            <a:spLocks noGrp="1"/>
          </p:cNvSpPr>
          <p:nvPr>
            <p:ph idx="1"/>
          </p:nvPr>
        </p:nvSpPr>
        <p:spPr>
          <a:xfrm>
            <a:off x="539552" y="1556792"/>
            <a:ext cx="7772400" cy="4608513"/>
          </a:xfrm>
        </p:spPr>
        <p:txBody>
          <a:bodyPr/>
          <a:lstStyle/>
          <a:p>
            <a:pPr algn="just">
              <a:defRPr/>
            </a:pPr>
            <a:r>
              <a:rPr lang="en-US" altLang="en-US" sz="2000" dirty="0" smtClean="0">
                <a:latin typeface="Arial" panose="020B0604020202020204" pitchFamily="34" charset="0"/>
              </a:rPr>
              <a:t>“ </a:t>
            </a:r>
            <a:r>
              <a:rPr lang="en-IN" altLang="en-US" sz="2000" dirty="0" smtClean="0">
                <a:latin typeface="Arial" panose="020B0604020202020204" pitchFamily="34" charset="0"/>
              </a:rPr>
              <a:t>….the cost of arbitration can be high if the arbitral tribunal consists of retirees…the government is forced to bear the high cost of arbitration by way of private arbitrator’s fee…The large number of sittings and charging of high fees per sitting, with several add-ons, without any ceiling, have many a time resulted in the cost of arbitration approaching or even exceeding the amount involved in the dispute…. …solution for this problem is to save arbitration from the arbitration cost…</a:t>
            </a:r>
            <a:r>
              <a:rPr lang="en-IN" altLang="en-US" sz="2000" b="1" dirty="0" smtClean="0">
                <a:latin typeface="Arial" panose="020B0604020202020204" pitchFamily="34" charset="0"/>
              </a:rPr>
              <a:t>it is unfortunate that delays, high cost, frequent and sometimes unwarranted judicial interruptions at different stages are seriously hampering the growth of arbitrations as an effective dispute resolution process.</a:t>
            </a:r>
            <a:r>
              <a:rPr lang="en-IN" altLang="en-US" sz="2000" dirty="0" smtClean="0">
                <a:latin typeface="Arial" panose="020B0604020202020204" pitchFamily="34" charset="0"/>
              </a:rPr>
              <a:t> </a:t>
            </a:r>
          </a:p>
          <a:p>
            <a:pPr marL="0" indent="0" algn="r">
              <a:spcAft>
                <a:spcPts val="600"/>
              </a:spcAft>
              <a:buFont typeface="Wingdings" panose="05000000000000000000" pitchFamily="2" charset="2"/>
              <a:buNone/>
              <a:defRPr/>
            </a:pPr>
            <a:r>
              <a:rPr lang="en-IN" altLang="en-US" sz="2000" i="1" dirty="0" smtClean="0">
                <a:latin typeface="Arial" panose="020B0604020202020204" pitchFamily="34" charset="0"/>
              </a:rPr>
              <a:t>Union of India v Singh Builders Syndicate </a:t>
            </a:r>
          </a:p>
          <a:p>
            <a:pPr marL="0" indent="0" algn="r">
              <a:spcAft>
                <a:spcPts val="600"/>
              </a:spcAft>
              <a:buFont typeface="Wingdings" panose="05000000000000000000" pitchFamily="2" charset="2"/>
              <a:buNone/>
              <a:defRPr/>
            </a:pPr>
            <a:r>
              <a:rPr lang="en-IN" altLang="en-US" sz="2000" dirty="0" smtClean="0">
                <a:latin typeface="Arial" panose="020B0604020202020204" pitchFamily="34" charset="0"/>
              </a:rPr>
              <a:t>(2009) 4 SCC 523</a:t>
            </a:r>
            <a:endParaRPr lang="en-GB" altLang="en-US" dirty="0" smtClean="0">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684213" y="692696"/>
            <a:ext cx="7772400" cy="865188"/>
          </a:xfrm>
        </p:spPr>
        <p:txBody>
          <a:bodyPr/>
          <a:lstStyle/>
          <a:p>
            <a:r>
              <a:rPr lang="en-US" altLang="en-US" dirty="0" smtClean="0">
                <a:latin typeface="Arial" panose="020B0604020202020204" pitchFamily="34" charset="0"/>
              </a:rPr>
              <a:t>Institutional Arbitration – A plausible solution</a:t>
            </a:r>
          </a:p>
        </p:txBody>
      </p:sp>
      <p:sp>
        <p:nvSpPr>
          <p:cNvPr id="17411" name="Rectangle 3"/>
          <p:cNvSpPr>
            <a:spLocks noGrp="1" noChangeArrowheads="1"/>
          </p:cNvSpPr>
          <p:nvPr>
            <p:ph type="body" idx="4294967295"/>
          </p:nvPr>
        </p:nvSpPr>
        <p:spPr>
          <a:xfrm>
            <a:off x="611560" y="1628800"/>
            <a:ext cx="7772400" cy="4680520"/>
          </a:xfrm>
        </p:spPr>
        <p:txBody>
          <a:bodyPr/>
          <a:lstStyle/>
          <a:p>
            <a:pPr algn="just"/>
            <a:r>
              <a:rPr lang="en-IN" altLang="en-US" sz="2000" dirty="0" smtClean="0">
                <a:latin typeface="Arial" panose="020B0604020202020204" pitchFamily="34" charset="0"/>
              </a:rPr>
              <a:t>Institutionalizing </a:t>
            </a:r>
            <a:r>
              <a:rPr lang="en-IN" altLang="en-US" sz="2000" dirty="0">
                <a:latin typeface="Arial" panose="020B0604020202020204" pitchFamily="34" charset="0"/>
              </a:rPr>
              <a:t>of arbitration in </a:t>
            </a:r>
            <a:r>
              <a:rPr lang="en-IN" altLang="en-US" sz="2000" dirty="0" smtClean="0">
                <a:latin typeface="Arial" panose="020B0604020202020204" pitchFamily="34" charset="0"/>
              </a:rPr>
              <a:t>the SAARC region </a:t>
            </a:r>
            <a:r>
              <a:rPr lang="en-IN" altLang="en-US" sz="2000" dirty="0">
                <a:latin typeface="Arial" panose="020B0604020202020204" pitchFamily="34" charset="0"/>
              </a:rPr>
              <a:t>is the key instrument to make arbitration a success </a:t>
            </a:r>
            <a:r>
              <a:rPr lang="en-IN" altLang="en-US" sz="2000" dirty="0" smtClean="0">
                <a:latin typeface="Arial" panose="020B0604020202020204" pitchFamily="34" charset="0"/>
              </a:rPr>
              <a:t>story</a:t>
            </a:r>
            <a:endParaRPr lang="en-IN" altLang="en-US" sz="2000" dirty="0">
              <a:latin typeface="Arial" panose="020B0604020202020204" pitchFamily="34" charset="0"/>
            </a:endParaRPr>
          </a:p>
          <a:p>
            <a:pPr algn="just"/>
            <a:r>
              <a:rPr lang="en-US" altLang="en-US" sz="2000" dirty="0" smtClean="0">
                <a:latin typeface="Arial" panose="020B0604020202020204" pitchFamily="34" charset="0"/>
              </a:rPr>
              <a:t>Disputes are submitted to arbitration with institutional oversight; usually conducted under the institution’s own comprehensive rules of procedure</a:t>
            </a:r>
          </a:p>
          <a:p>
            <a:pPr algn="just"/>
            <a:r>
              <a:rPr lang="en-US" altLang="en-US" sz="2000" dirty="0" smtClean="0">
                <a:latin typeface="Arial" panose="020B0604020202020204" pitchFamily="34" charset="0"/>
              </a:rPr>
              <a:t>The Rules provide the basic procedural framework</a:t>
            </a:r>
          </a:p>
          <a:p>
            <a:pPr algn="just"/>
            <a:r>
              <a:rPr lang="en-US" altLang="en-US" sz="2000" dirty="0" smtClean="0">
                <a:latin typeface="Arial" panose="020B0604020202020204" pitchFamily="34" charset="0"/>
              </a:rPr>
              <a:t>Value add in the arbitral process; important administrative and management functions of the arbitral proceedings provided for</a:t>
            </a:r>
          </a:p>
          <a:p>
            <a:pPr algn="just"/>
            <a:r>
              <a:rPr lang="en-US" altLang="en-US" sz="2000" dirty="0" smtClean="0">
                <a:latin typeface="Arial" panose="020B0604020202020204" pitchFamily="34" charset="0"/>
              </a:rPr>
              <a:t>Institution undertakes all logistical and administrative arrangements for the arbitration </a:t>
            </a:r>
            <a:r>
              <a:rPr lang="en-US" altLang="en-US" sz="2000" dirty="0" err="1" smtClean="0">
                <a:latin typeface="Arial" panose="020B0604020202020204" pitchFamily="34" charset="0"/>
              </a:rPr>
              <a:t>eg</a:t>
            </a:r>
            <a:r>
              <a:rPr lang="en-US" altLang="en-US" sz="2000" dirty="0" smtClean="0">
                <a:latin typeface="Arial" panose="020B0604020202020204" pitchFamily="34" charset="0"/>
              </a:rPr>
              <a:t>. booking of hearing rooms, secretarial services including transcription, interpretation and translation etc</a:t>
            </a:r>
          </a:p>
          <a:p>
            <a:endParaRPr lang="en-US" altLang="en-US" sz="2000" dirty="0" smtClean="0">
              <a:latin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11248</TotalTime>
  <Words>2436</Words>
  <Application>Microsoft Office PowerPoint</Application>
  <PresentationFormat>On-screen Show (4:3)</PresentationFormat>
  <Paragraphs>361</Paragraphs>
  <Slides>43</Slides>
  <Notes>4</Notes>
  <HiddenSlides>0</HiddenSlides>
  <MMClips>0</MMClips>
  <ScaleCrop>false</ScaleCrop>
  <HeadingPairs>
    <vt:vector size="8" baseType="variant">
      <vt:variant>
        <vt:lpstr>Fonts Used</vt:lpstr>
      </vt:variant>
      <vt:variant>
        <vt:i4>6</vt:i4>
      </vt:variant>
      <vt:variant>
        <vt:lpstr>Theme</vt:lpstr>
      </vt:variant>
      <vt:variant>
        <vt:i4>5</vt:i4>
      </vt:variant>
      <vt:variant>
        <vt:lpstr>Embedded OLE Servers</vt:lpstr>
      </vt:variant>
      <vt:variant>
        <vt:i4>1</vt:i4>
      </vt:variant>
      <vt:variant>
        <vt:lpstr>Slide Titles</vt:lpstr>
      </vt:variant>
      <vt:variant>
        <vt:i4>43</vt:i4>
      </vt:variant>
    </vt:vector>
  </HeadingPairs>
  <TitlesOfParts>
    <vt:vector size="55" baseType="lpstr">
      <vt:lpstr>宋体</vt:lpstr>
      <vt:lpstr>Arial</vt:lpstr>
      <vt:lpstr>Calibri</vt:lpstr>
      <vt:lpstr>Times New Roman</vt:lpstr>
      <vt:lpstr>Verdana</vt:lpstr>
      <vt:lpstr>Wingdings</vt:lpstr>
      <vt:lpstr>Default Design</vt:lpstr>
      <vt:lpstr>Custom Design</vt:lpstr>
      <vt:lpstr>1_Default Design</vt:lpstr>
      <vt:lpstr>2_Custom Design</vt:lpstr>
      <vt:lpstr>1_Custom Design</vt:lpstr>
      <vt:lpstr>Document</vt:lpstr>
      <vt:lpstr> </vt:lpstr>
      <vt:lpstr> Why arbitration? </vt:lpstr>
      <vt:lpstr>Why Arbitration?</vt:lpstr>
      <vt:lpstr>Advantages</vt:lpstr>
      <vt:lpstr>PowerPoint Presentation</vt:lpstr>
      <vt:lpstr>    </vt:lpstr>
      <vt:lpstr> Arbitration in India: Reality Check  </vt:lpstr>
      <vt:lpstr>Arbitration in India: Reality Check</vt:lpstr>
      <vt:lpstr>Institutional Arbitration – A plausible solution</vt:lpstr>
      <vt:lpstr>Advantages</vt:lpstr>
      <vt:lpstr>Advantages</vt:lpstr>
      <vt:lpstr>PowerPoint Presentation</vt:lpstr>
      <vt:lpstr>Parties’ greatest concerns in arbitration</vt:lpstr>
      <vt:lpstr> Time Management  </vt:lpstr>
      <vt:lpstr>Choice of arbitrators</vt:lpstr>
      <vt:lpstr>Need for Hearings?</vt:lpstr>
      <vt:lpstr>Use of Information Technology</vt:lpstr>
      <vt:lpstr>Allocation of Costs</vt:lpstr>
      <vt:lpstr>Allocation of Costs</vt:lpstr>
      <vt:lpstr>Cost of Arbitration</vt:lpstr>
      <vt:lpstr>Cost of Arbitration</vt:lpstr>
      <vt:lpstr>Ad-hoc or Institutional Arbitration?</vt:lpstr>
      <vt:lpstr>The rise and rise of Institutional Arbitration </vt:lpstr>
      <vt:lpstr>International Arbitral Institutions - Caseload</vt:lpstr>
      <vt:lpstr>Arbitral Institutions in India</vt:lpstr>
      <vt:lpstr>Specialist Arbitral Institutions in India</vt:lpstr>
      <vt:lpstr>Business Chambers that have arbitration mechanisms  </vt:lpstr>
      <vt:lpstr> Court-annexed Institutions </vt:lpstr>
      <vt:lpstr>International Arbitral Institutions in India</vt:lpstr>
      <vt:lpstr>Arbitral Institutions in Bangladesh</vt:lpstr>
      <vt:lpstr>Arbitral Institutions in Pakistan </vt:lpstr>
      <vt:lpstr>Arbitral Institutions in Afghanistan</vt:lpstr>
      <vt:lpstr>Arbitral Institutions in Sri Lanka </vt:lpstr>
      <vt:lpstr>Arbitral Institutions in Nepal </vt:lpstr>
      <vt:lpstr>Arbitral Institutions in Bhutan </vt:lpstr>
      <vt:lpstr>Arbitral Institutions in Maldives</vt:lpstr>
      <vt:lpstr>SAARC Regional Arbitration Council?</vt:lpstr>
      <vt:lpstr>SAARC Arbitration Council</vt:lpstr>
      <vt:lpstr>SAARC Arbitration Council</vt:lpstr>
      <vt:lpstr>Evolution</vt:lpstr>
      <vt:lpstr>PowerPoint Presentation</vt:lpstr>
      <vt:lpstr>SAARC and the New York Convention</vt:lpstr>
      <vt:lpstr>Percentage of intra-regional trade vis-à-vis trade by the region with the rest of the world</vt:lpstr>
    </vt:vector>
  </TitlesOfParts>
  <Company>ICC United Kingdom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Ajay Thomas</dc:creator>
  <cp:lastModifiedBy>pc-36</cp:lastModifiedBy>
  <cp:revision>952</cp:revision>
  <cp:lastPrinted>2016-02-13T14:38:41Z</cp:lastPrinted>
  <dcterms:created xsi:type="dcterms:W3CDTF">2004-04-20T12:01:08Z</dcterms:created>
  <dcterms:modified xsi:type="dcterms:W3CDTF">2016-02-18T07:26:45Z</dcterms:modified>
</cp:coreProperties>
</file>